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381793-6361-44BB-9738-076E56CD6B00}">
  <a:tblStyle styleId="{A5381793-6361-44BB-9738-076E56CD6B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9A167C1-25AB-42F7-ADB1-8A44F38EB6C5}"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uptane.github.io/" TargetMode="External"/><Relationship Id="rId10" Type="http://schemas.openxmlformats.org/officeDocument/2006/relationships/hyperlink" Target="https://theupdateframework.io/" TargetMode="External"/><Relationship Id="rId13" Type="http://schemas.openxmlformats.org/officeDocument/2006/relationships/hyperlink" Target="https://public-inbox.org/git/cover.1620454449.git.dwh@linuxprogrammer.org/T" TargetMode="External"/><Relationship Id="rId12" Type="http://schemas.openxmlformats.org/officeDocument/2006/relationships/hyperlink" Target="https://sigstore.dev/" TargetMode="External"/><Relationship Id="rId1" Type="http://schemas.openxmlformats.org/officeDocument/2006/relationships/notesMaster" Target="../notesMasters/notesMaster1.xml"/><Relationship Id="rId2" Type="http://schemas.openxmlformats.org/officeDocument/2006/relationships/hyperlink" Target="https://project.linuxfoundation.org/hubfs/CNCF_SSCP_v1.pdf" TargetMode="External"/><Relationship Id="rId3" Type="http://schemas.openxmlformats.org/officeDocument/2006/relationships/hyperlink" Target="https://bestpractices.coreinfrastructure.org/" TargetMode="External"/><Relationship Id="rId4" Type="http://schemas.openxmlformats.org/officeDocument/2006/relationships/hyperlink" Target="https://openssf.org/edx-courses/" TargetMode="External"/><Relationship Id="rId9" Type="http://schemas.openxmlformats.org/officeDocument/2006/relationships/hyperlink" Target="https://in-toto.io/" TargetMode="External"/><Relationship Id="rId15" Type="http://schemas.openxmlformats.org/officeDocument/2006/relationships/hyperlink" Target="https://www.openchainproject.org/" TargetMode="External"/><Relationship Id="rId14" Type="http://schemas.openxmlformats.org/officeDocument/2006/relationships/hyperlink" Target="https://github.com/mricon/patatt" TargetMode="External"/><Relationship Id="rId17" Type="http://schemas.openxmlformats.org/officeDocument/2006/relationships/hyperlink" Target="https://www.coreinfrastructure.org/programs/assistance-program/" TargetMode="External"/><Relationship Id="rId16" Type="http://schemas.openxmlformats.org/officeDocument/2006/relationships/hyperlink" Target="https://www.coreinfrastructure.org/programs/census-program-ii/" TargetMode="External"/><Relationship Id="rId5" Type="http://schemas.openxmlformats.org/officeDocument/2006/relationships/hyperlink" Target="https://letsencrypt.org/" TargetMode="External"/><Relationship Id="rId6" Type="http://schemas.openxmlformats.org/officeDocument/2006/relationships/hyperlink" Target="https://www.linuxfoundation.org/en/projects/case-studies/lets-encrypt-case-study/" TargetMode="External"/><Relationship Id="rId18" Type="http://schemas.openxmlformats.org/officeDocument/2006/relationships/hyperlink" Target="https://github.com/ossf/wg-securing-critical-projects" TargetMode="External"/><Relationship Id="rId7" Type="http://schemas.openxmlformats.org/officeDocument/2006/relationships/hyperlink" Target="https://confidentialcomputing.io/" TargetMode="External"/><Relationship Id="rId8" Type="http://schemas.openxmlformats.org/officeDocument/2006/relationships/hyperlink" Target="https://chaoss.communit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75" name="Google Shape;1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317807c7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317807c7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US" sz="800">
                <a:solidFill>
                  <a:srgbClr val="595959"/>
                </a:solidFill>
              </a:rPr>
              <a:t>SPDX - new ISO standard for Software Bill of Materials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CNCF has also </a:t>
            </a:r>
            <a:r>
              <a:rPr lang="en-US" sz="800" u="sng">
                <a:solidFill>
                  <a:schemeClr val="hlink"/>
                </a:solidFill>
                <a:highlight>
                  <a:srgbClr val="FFFFFF"/>
                </a:highlight>
                <a:hlinkClick r:id="rId2"/>
              </a:rPr>
              <a:t>produced a guide for supporting software supply chain best practices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The </a:t>
            </a:r>
            <a:r>
              <a:rPr lang="en-US" sz="800" u="sng">
                <a:solidFill>
                  <a:schemeClr val="hlink"/>
                </a:solidFill>
                <a:highlight>
                  <a:srgbClr val="FFFFFF"/>
                </a:highlight>
                <a:hlinkClick r:id="rId3"/>
              </a:rPr>
              <a:t>OpenSSF’s Best Practices badge project</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 </a:t>
            </a:r>
            <a:r>
              <a:rPr lang="en-US" sz="800">
                <a:solidFill>
                  <a:schemeClr val="hlink"/>
                </a:solidFill>
                <a:highlight>
                  <a:srgbClr val="FFFFFF"/>
                </a:highlight>
                <a:uFill>
                  <a:noFill/>
                </a:uFill>
                <a:hlinkClick r:id="rId4"/>
              </a:rPr>
              <a:t>Secure Software Development Fundamentals set of courses</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5"/>
              </a:rPr>
              <a:t>Let’s Encrypt</a:t>
            </a:r>
            <a:r>
              <a:rPr lang="en-US" sz="800">
                <a:solidFill>
                  <a:srgbClr val="333333"/>
                </a:solidFill>
                <a:highlight>
                  <a:srgbClr val="FFFFFF"/>
                </a:highlight>
              </a:rPr>
              <a:t> is the </a:t>
            </a:r>
            <a:r>
              <a:rPr lang="en-US" sz="800">
                <a:solidFill>
                  <a:schemeClr val="hlink"/>
                </a:solidFill>
                <a:highlight>
                  <a:srgbClr val="FFFFFF"/>
                </a:highlight>
                <a:uFill>
                  <a:noFill/>
                </a:uFill>
                <a:hlinkClick r:id="rId6"/>
              </a:rPr>
              <a:t>world’s largest certificate authority for TLS certificates</a:t>
            </a:r>
            <a:r>
              <a:rPr lang="en-US" sz="800">
                <a:solidFill>
                  <a:srgbClr val="333333"/>
                </a:solidFill>
                <a:highlight>
                  <a:srgbClr val="FFFFFF"/>
                </a:highlight>
              </a:rPr>
              <a:t> - Encryption in transit is implemented on the web using the TLS (“https://”) protocol</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LF </a:t>
            </a:r>
            <a:r>
              <a:rPr lang="en-US" sz="800">
                <a:solidFill>
                  <a:schemeClr val="hlink"/>
                </a:solidFill>
                <a:highlight>
                  <a:srgbClr val="FFFFFF"/>
                </a:highlight>
                <a:uFill>
                  <a:noFill/>
                </a:uFill>
                <a:hlinkClick r:id="rId7"/>
              </a:rPr>
              <a:t>Confidential Computing Consortium</a:t>
            </a:r>
            <a:r>
              <a:rPr lang="en-US" sz="800">
                <a:solidFill>
                  <a:srgbClr val="333333"/>
                </a:solidFill>
                <a:highlight>
                  <a:srgbClr val="FFFFFF"/>
                </a:highlight>
              </a:rPr>
              <a:t> is dedicated to defining and accelerating the adoption of confidential computing. Confidential computing protects data in use (not just at rest and in transit) by performing computation in a hardware-based Trusted Execution Environment.</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8"/>
              </a:rPr>
              <a:t>Community Health Analytics Open Source Software (CHAOSS)</a:t>
            </a:r>
            <a:r>
              <a:rPr lang="en-US" sz="800">
                <a:solidFill>
                  <a:srgbClr val="333333"/>
                </a:solidFill>
                <a:highlight>
                  <a:srgbClr val="FFFFFF"/>
                </a:highlight>
              </a:rPr>
              <a:t> focuses on creating analytics and metrics to help define community health and identify risk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9"/>
              </a:rPr>
              <a:t>n-toto</a:t>
            </a:r>
            <a:r>
              <a:rPr lang="en-US" sz="800">
                <a:solidFill>
                  <a:srgbClr val="333333"/>
                </a:solidFill>
                <a:highlight>
                  <a:srgbClr val="FFFFFF"/>
                </a:highlight>
              </a:rPr>
              <a:t> is a framework specifically designed to secure the integrity of software supply chains.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0"/>
              </a:rPr>
              <a:t>The Update Framework (TUF)</a:t>
            </a:r>
            <a:r>
              <a:rPr lang="en-US" sz="800">
                <a:solidFill>
                  <a:srgbClr val="333333"/>
                </a:solidFill>
                <a:highlight>
                  <a:srgbClr val="FFFFFF"/>
                </a:highlight>
              </a:rPr>
              <a:t> helps developers maintain the security of software update systems, and is used in production by various tech companies and open source organizations.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1"/>
              </a:rPr>
              <a:t>Uptane</a:t>
            </a:r>
            <a:r>
              <a:rPr lang="en-US" sz="800">
                <a:solidFill>
                  <a:srgbClr val="333333"/>
                </a:solidFill>
                <a:highlight>
                  <a:srgbClr val="FFFFFF"/>
                </a:highlight>
              </a:rPr>
              <a:t> is a variant of TUF; it’s an open and secure software update system design which protects software delivered over-the-air to the computerized units of automobiles.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2"/>
              </a:rPr>
              <a:t>sigstore</a:t>
            </a:r>
            <a:r>
              <a:rPr lang="en-US" sz="800">
                <a:solidFill>
                  <a:srgbClr val="333333"/>
                </a:solidFill>
                <a:highlight>
                  <a:srgbClr val="FFFFFF"/>
                </a:highlight>
              </a:rPr>
              <a:t> is a project to provide a public good / non-profit service to improve the open source software supply chain by easing the adoption of cryptographic software signing (of artifacts such as release files and container images) backed by transparency log technologies (which provide a tamper-resistant public log).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We are also funding focused work on tools to ease signature and verify origins, e.g., we’re working to </a:t>
            </a:r>
            <a:r>
              <a:rPr lang="en-US" sz="800">
                <a:solidFill>
                  <a:schemeClr val="hlink"/>
                </a:solidFill>
                <a:highlight>
                  <a:srgbClr val="FFFFFF"/>
                </a:highlight>
                <a:uFill>
                  <a:noFill/>
                </a:uFill>
                <a:hlinkClick r:id="rId13"/>
              </a:rPr>
              <a:t>extend git to enable pluggable support for signatures</a:t>
            </a:r>
            <a:r>
              <a:rPr lang="en-US" sz="800">
                <a:solidFill>
                  <a:srgbClr val="333333"/>
                </a:solidFill>
                <a:highlight>
                  <a:srgbClr val="FFFFFF"/>
                </a:highlight>
              </a:rPr>
              <a:t>, and the </a:t>
            </a:r>
            <a:r>
              <a:rPr lang="en-US" sz="800">
                <a:solidFill>
                  <a:schemeClr val="hlink"/>
                </a:solidFill>
                <a:highlight>
                  <a:srgbClr val="FFFFFF"/>
                </a:highlight>
                <a:uFill>
                  <a:noFill/>
                </a:uFill>
                <a:hlinkClick r:id="rId14"/>
              </a:rPr>
              <a:t>patatt</a:t>
            </a:r>
            <a:r>
              <a:rPr lang="en-US" sz="800">
                <a:solidFill>
                  <a:srgbClr val="333333"/>
                </a:solidFill>
                <a:highlight>
                  <a:srgbClr val="FFFFFF"/>
                </a:highlight>
              </a:rPr>
              <a:t> tool provides an easy way to provide end-to-end cryptographic attestation to patches sent via email.</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5"/>
              </a:rPr>
              <a:t>OpenChain (ISO 5230)</a:t>
            </a:r>
            <a:r>
              <a:rPr lang="en-US" sz="800">
                <a:solidFill>
                  <a:srgbClr val="333333"/>
                </a:solidFill>
                <a:highlight>
                  <a:srgbClr val="FFFFFF"/>
                </a:highlight>
              </a:rPr>
              <a:t> is the International Standard for open source license compliance. Application of OpenChain requires identification of OSS components. While OpenChain by itself focuses more on licenses, that identification is easily reused to analyze other aspects of those components once they’re identified (for example, to look for known vulnerabilities).</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Linux Foundation and the Laboratory for Innovation Science at Harvard (LISH) developed the report </a:t>
            </a:r>
            <a:r>
              <a:rPr lang="en-US" sz="800">
                <a:solidFill>
                  <a:schemeClr val="hlink"/>
                </a:solidFill>
                <a:highlight>
                  <a:srgbClr val="FFFFFF"/>
                </a:highlight>
                <a:uFill>
                  <a:noFill/>
                </a:uFill>
                <a:hlinkClick r:id="rId16"/>
              </a:rPr>
              <a:t>Vulnerabilities in the Core,’ a Preliminary Report and Census II of Open Source Software</a:t>
            </a:r>
            <a:r>
              <a:rPr lang="en-US" sz="800">
                <a:solidFill>
                  <a:srgbClr val="333333"/>
                </a:solidFill>
                <a:highlight>
                  <a:srgbClr val="FFFFFF"/>
                </a:highlight>
              </a:rPr>
              <a:t>, which analyzed the use of OSS to help identify critical software. The LF and LISH are in the process of updating that report. The CII </a:t>
            </a:r>
            <a:r>
              <a:rPr lang="en-US" sz="800">
                <a:solidFill>
                  <a:schemeClr val="hlink"/>
                </a:solidFill>
                <a:highlight>
                  <a:srgbClr val="FFFFFF"/>
                </a:highlight>
                <a:uFill>
                  <a:noFill/>
                </a:uFill>
                <a:hlinkClick r:id="rId17"/>
              </a:rPr>
              <a:t>identified many important projects and assisted them</a:t>
            </a:r>
            <a:r>
              <a:rPr lang="en-US" sz="800">
                <a:solidFill>
                  <a:srgbClr val="333333"/>
                </a:solidFill>
                <a:highlight>
                  <a:srgbClr val="FFFFFF"/>
                </a:highlight>
              </a:rPr>
              <a:t>, including OpenSSL (after Heartbleed), OpenSSH,  GnuPG, Frama-C, and the OWASP Zed Attack Proxy (ZAP). The </a:t>
            </a:r>
            <a:r>
              <a:rPr lang="en-US" sz="800">
                <a:solidFill>
                  <a:schemeClr val="hlink"/>
                </a:solidFill>
                <a:highlight>
                  <a:srgbClr val="FFFFFF"/>
                </a:highlight>
                <a:uFill>
                  <a:noFill/>
                </a:uFill>
                <a:hlinkClick r:id="rId18"/>
              </a:rPr>
              <a:t>OpenSSF Securing Critical Projects Working Group</a:t>
            </a:r>
            <a:r>
              <a:rPr lang="en-US" sz="800">
                <a:solidFill>
                  <a:srgbClr val="333333"/>
                </a:solidFill>
                <a:highlight>
                  <a:srgbClr val="FFFFFF"/>
                </a:highlight>
              </a:rPr>
              <a:t> has been working to better identify critical OSS projects and to focus resources on critical OSS projects that need help. There is already a first-cut list of such projects, along with efforts to fund such aid.</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0" lvl="0" marL="0" rtl="0" algn="l">
              <a:lnSpc>
                <a:spcPct val="100000"/>
              </a:lnSpc>
              <a:spcBef>
                <a:spcPts val="3000"/>
              </a:spcBef>
              <a:spcAft>
                <a:spcPts val="0"/>
              </a:spcAft>
              <a:buSzPts val="1100"/>
              <a:buNone/>
            </a:pPr>
            <a:r>
              <a:t/>
            </a:r>
            <a:endParaRPr sz="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49" name="Google Shape;34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55" name="Google Shape;355;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79" name="Google Shape;379;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401" name="Google Shape;401;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2c8b5e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2c8b5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 question everyone both in the mainframe ecosystem and outside the mainframe ecosystem is - why open source for mainframe? Isn’t mainframe a closed, legacy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simply isn’t true - in fact we can trace the </a:t>
            </a:r>
            <a:r>
              <a:rPr lang="en-US"/>
              <a:t>history</a:t>
            </a:r>
            <a:r>
              <a:rPr lang="en-US"/>
              <a:t> of open source back to SHARE in 1955 with the early collaborations on users of the IBM 704 to share best practices, learnings, and even code with one another. Open source projects can trace back historically to CBT Tape, a project started in 1975 for collecting all the code shared over the previous two decades into a </a:t>
            </a:r>
            <a:r>
              <a:rPr lang="en-US"/>
              <a:t>conical</a:t>
            </a:r>
            <a:r>
              <a:rPr lang="en-US"/>
              <a:t> resource. Both SHARE and CBT Tape are still here and thriving to this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D1D2D3"/>
                </a:solidFill>
                <a:highlight>
                  <a:srgbClr val="1A1D21"/>
                </a:highlight>
                <a:latin typeface="Arial"/>
                <a:ea typeface="Arial"/>
                <a:cs typeface="Arial"/>
                <a:sym typeface="Arial"/>
              </a:rPr>
              <a:t>IBM z16 image used with permission by International Business Machines Corporation 2022</a:t>
            </a:r>
            <a:endParaRPr/>
          </a:p>
        </p:txBody>
      </p:sp>
      <p:sp>
        <p:nvSpPr>
          <p:cNvPr id="182" name="Google Shape;182;g1092c8b5ef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453" name="Google Shape;453;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62" name="Google Shape;46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75" name="Google Shape;475;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86" name="Google Shape;48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96" name="Google Shape;49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520" name="Google Shape;5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88" name="Google Shape;188;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62" name="Google Shape;56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85" name="Google Shape;585;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611" name="Google Shape;61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1" name="Google Shape;6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fd741f0b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fd741f0b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dig into why and how open source accelerates innovation</a:t>
            </a:r>
            <a:endParaRPr/>
          </a:p>
        </p:txBody>
      </p:sp>
      <p:sp>
        <p:nvSpPr>
          <p:cNvPr id="194" name="Google Shape;194;g117fd741f0b_1_4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317807c7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317807c7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Open source is continues to grow at a staggering rate as these key numbers tell us. This growth isn’t just tied to hobbists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9" name="Google Shape;73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317807c7e_1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rgbClr val="595959"/>
                </a:solidFill>
              </a:rPr>
              <a:t>98% </a:t>
            </a:r>
            <a:r>
              <a:rPr lang="en-US" sz="1000">
                <a:solidFill>
                  <a:srgbClr val="595959"/>
                </a:solidFill>
              </a:rPr>
              <a:t>of general codebases &amp; of Android apps that contained OSS [Synopsys2021]</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b="1" lang="en-US" sz="1000">
                <a:solidFill>
                  <a:srgbClr val="595959"/>
                </a:solidFill>
              </a:rPr>
              <a:t>70% </a:t>
            </a:r>
            <a:r>
              <a:rPr lang="en-US" sz="1000">
                <a:solidFill>
                  <a:srgbClr val="595959"/>
                </a:solidFill>
              </a:rPr>
              <a:t>of codebase that was OSS on average [Synopsys2020]</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lang="en-US" sz="1000">
                <a:solidFill>
                  <a:srgbClr val="595959"/>
                </a:solidFill>
              </a:rPr>
              <a:t>90% of codebase was OSS on average [Sonatype 2020]</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US" sz="1000">
                <a:solidFill>
                  <a:srgbClr val="595959"/>
                </a:solidFill>
              </a:rPr>
              <a:t>528: </a:t>
            </a:r>
            <a:r>
              <a:rPr i="1" lang="en-US" sz="1000">
                <a:solidFill>
                  <a:srgbClr val="595959"/>
                </a:solidFill>
              </a:rPr>
              <a:t>Average</a:t>
            </a:r>
            <a:r>
              <a:rPr lang="en-US" sz="1000">
                <a:solidFill>
                  <a:srgbClr val="595959"/>
                </a:solidFill>
              </a:rPr>
              <a:t> number of OSS libraries per analyzed codebase [Synopsys2021]</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top four open source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ecosystems released 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combined 6,302,733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and introduced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723,570 brand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projects. Collectively,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these communities now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contain a combined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37,451,682 different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of components,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20% year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over year (YoY) 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trillion open source packages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from these same four ecosystems,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73% YoY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
        <p:nvSpPr>
          <p:cNvPr id="215" name="Google Shape;215;g11317807c7e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92c8b5ef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92c8b5e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92c8b5efd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7fd741f0b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7fd741f0b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17fd741f0b_1_43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fd741f0b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7fd741f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7fd741f0b_1_43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8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9" name="Shape 69"/>
        <p:cNvGrpSpPr/>
        <p:nvPr/>
      </p:nvGrpSpPr>
      <p:grpSpPr>
        <a:xfrm>
          <a:off x="0" y="0"/>
          <a:ext cx="0" cy="0"/>
          <a:chOff x="0" y="0"/>
          <a:chExt cx="0" cy="0"/>
        </a:xfrm>
      </p:grpSpPr>
      <p:sp>
        <p:nvSpPr>
          <p:cNvPr id="70" name="Google Shape;70;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2" name="Google Shape;72;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5" name="Google Shape;75;p1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6" name="Google Shape;76;p1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 name="Google Shape;84;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85" name="Google Shape;85;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88" name="Google Shape;88;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89" name="Google Shape;89;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0" name="Google Shape;90;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2" name="Google Shape;92;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3" name="Google Shape;93;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96" name="Google Shape;96;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98" name="Google Shape;98;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9" name="Shape 99"/>
        <p:cNvGrpSpPr/>
        <p:nvPr/>
      </p:nvGrpSpPr>
      <p:grpSpPr>
        <a:xfrm>
          <a:off x="0" y="0"/>
          <a:ext cx="0" cy="0"/>
          <a:chOff x="0" y="0"/>
          <a:chExt cx="0" cy="0"/>
        </a:xfrm>
      </p:grpSpPr>
      <p:sp>
        <p:nvSpPr>
          <p:cNvPr id="100" name="Google Shape;100;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1" name="Google Shape;101;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2" name="Google Shape;102;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3" name="Google Shape;103;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4" name="Google Shape;104;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05" name="Google Shape;105;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06" name="Google Shape;106;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7" name="Google Shape;107;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0" name="Shape 110"/>
        <p:cNvGrpSpPr/>
        <p:nvPr/>
      </p:nvGrpSpPr>
      <p:grpSpPr>
        <a:xfrm>
          <a:off x="0" y="0"/>
          <a:ext cx="0" cy="0"/>
          <a:chOff x="0" y="0"/>
          <a:chExt cx="0" cy="0"/>
        </a:xfrm>
      </p:grpSpPr>
      <p:sp>
        <p:nvSpPr>
          <p:cNvPr id="111" name="Google Shape;111;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2" name="Google Shape;112;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3" name="Google Shape;113;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4" name="Google Shape;114;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15" name="Google Shape;115;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6" name="Google Shape;116;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18" name="Shape 118"/>
        <p:cNvGrpSpPr/>
        <p:nvPr/>
      </p:nvGrpSpPr>
      <p:grpSpPr>
        <a:xfrm>
          <a:off x="0" y="0"/>
          <a:ext cx="0" cy="0"/>
          <a:chOff x="0" y="0"/>
          <a:chExt cx="0" cy="0"/>
        </a:xfrm>
      </p:grpSpPr>
      <p:sp>
        <p:nvSpPr>
          <p:cNvPr id="119" name="Google Shape;119;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0" name="Google Shape;120;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1" name="Google Shape;121;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2" name="Google Shape;122;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3" name="Google Shape;123;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6" name="Shape 126"/>
        <p:cNvGrpSpPr/>
        <p:nvPr/>
      </p:nvGrpSpPr>
      <p:grpSpPr>
        <a:xfrm>
          <a:off x="0" y="0"/>
          <a:ext cx="0" cy="0"/>
          <a:chOff x="0" y="0"/>
          <a:chExt cx="0" cy="0"/>
        </a:xfrm>
      </p:grpSpPr>
      <p:sp>
        <p:nvSpPr>
          <p:cNvPr id="127" name="Google Shape;127;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35" name="Google Shape;135;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36" name="Google Shape;136;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8" name="Google Shape;138;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1" name="Google Shape;141;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6" name="Google Shape;146;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9" name="Google Shape;149;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2" name="Google Shape;152;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4" name="Google Shape;154;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5" name="Google Shape;155;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8" name="Google Shape;158;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59" name="Google Shape;159;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1" name="Google Shape;161;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4" name="Shape 164"/>
        <p:cNvGrpSpPr/>
        <p:nvPr/>
      </p:nvGrpSpPr>
      <p:grpSpPr>
        <a:xfrm>
          <a:off x="0" y="0"/>
          <a:ext cx="0" cy="0"/>
          <a:chOff x="0" y="0"/>
          <a:chExt cx="0" cy="0"/>
        </a:xfrm>
      </p:grpSpPr>
      <p:sp>
        <p:nvSpPr>
          <p:cNvPr id="165" name="Google Shape;165;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66" name="Google Shape;166;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67" name="Google Shape;167;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 name="Google Shape;168;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69" name="Google Shape;169;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0" name="Google Shape;170;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1" name="Google Shape;171;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31" name="Shape 31"/>
        <p:cNvGrpSpPr/>
        <p:nvPr/>
      </p:nvGrpSpPr>
      <p:grpSpPr>
        <a:xfrm>
          <a:off x="0" y="0"/>
          <a:ext cx="0" cy="0"/>
          <a:chOff x="0" y="0"/>
          <a:chExt cx="0" cy="0"/>
        </a:xfrm>
      </p:grpSpPr>
      <p:sp>
        <p:nvSpPr>
          <p:cNvPr id="32" name="Google Shape;32;p5"/>
          <p:cNvSpPr/>
          <p:nvPr>
            <p:ph idx="2" type="pic"/>
          </p:nvPr>
        </p:nvSpPr>
        <p:spPr>
          <a:xfrm>
            <a:off x="9100" y="0"/>
            <a:ext cx="9144000" cy="5143500"/>
          </a:xfrm>
          <a:prstGeom prst="rect">
            <a:avLst/>
          </a:prstGeom>
          <a:noFill/>
          <a:ln>
            <a:noFill/>
          </a:ln>
        </p:spPr>
      </p:sp>
      <p:sp>
        <p:nvSpPr>
          <p:cNvPr id="33" name="Google Shape;33;p5"/>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4" name="Shape 34"/>
        <p:cNvGrpSpPr/>
        <p:nvPr/>
      </p:nvGrpSpPr>
      <p:grpSpPr>
        <a:xfrm>
          <a:off x="0" y="0"/>
          <a:ext cx="0" cy="0"/>
          <a:chOff x="0" y="0"/>
          <a:chExt cx="0" cy="0"/>
        </a:xfrm>
      </p:grpSpPr>
      <p:sp>
        <p:nvSpPr>
          <p:cNvPr id="35" name="Google Shape;35;p6"/>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6" name="Google Shape;36;p6"/>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7" name="Google Shape;37;p6"/>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8" name="Google Shape;38;p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 name="Google Shape;39;p6"/>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40" name="Google Shape;40;p6"/>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43" name="Shape 43"/>
        <p:cNvGrpSpPr/>
        <p:nvPr/>
      </p:nvGrpSpPr>
      <p:grpSpPr>
        <a:xfrm>
          <a:off x="0" y="0"/>
          <a:ext cx="0" cy="0"/>
          <a:chOff x="0" y="0"/>
          <a:chExt cx="0" cy="0"/>
        </a:xfrm>
      </p:grpSpPr>
      <p:sp>
        <p:nvSpPr>
          <p:cNvPr id="44" name="Google Shape;44;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5" name="Google Shape;45;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6" name="Google Shape;46;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7" name="Google Shape;47;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8" name="Google Shape;48;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9" name="Google Shape;49;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0" name="Google Shape;50;p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51" name="Google Shape;51;p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52" name="Google Shape;52;p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53" name="Google Shape;53;p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4" name="Google Shape;54;p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5" name="Google Shape;55;p7"/>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6" name="Shape 56"/>
        <p:cNvGrpSpPr/>
        <p:nvPr/>
      </p:nvGrpSpPr>
      <p:grpSpPr>
        <a:xfrm>
          <a:off x="0" y="0"/>
          <a:ext cx="0" cy="0"/>
          <a:chOff x="0" y="0"/>
          <a:chExt cx="0" cy="0"/>
        </a:xfrm>
      </p:grpSpPr>
      <p:sp>
        <p:nvSpPr>
          <p:cNvPr id="57" name="Google Shape;57;p8"/>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8" name="Google Shape;58;p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9" name="Google Shape;59;p8"/>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60" name="Google Shape;60;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61" name="Google Shape;61;p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62" name="Google Shape;62;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63" name="Shape 63"/>
        <p:cNvGrpSpPr/>
        <p:nvPr/>
      </p:nvGrpSpPr>
      <p:grpSpPr>
        <a:xfrm>
          <a:off x="0" y="0"/>
          <a:ext cx="0" cy="0"/>
          <a:chOff x="0" y="0"/>
          <a:chExt cx="0" cy="0"/>
        </a:xfrm>
      </p:grpSpPr>
      <p:sp>
        <p:nvSpPr>
          <p:cNvPr id="64" name="Google Shape;64;p9"/>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5" name="Google Shape;65;p9"/>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6" name="Google Shape;66;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9" name="Google Shape;79;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hyperlink" Target="https://www.openchainproject.org/" TargetMode="External"/><Relationship Id="rId22" Type="http://schemas.openxmlformats.org/officeDocument/2006/relationships/hyperlink" Target="https://github.com/spdx/spdx-sbom-generator" TargetMode="External"/><Relationship Id="rId21" Type="http://schemas.openxmlformats.org/officeDocument/2006/relationships/hyperlink" Target="https://github.com/tern-tools/tern" TargetMode="External"/><Relationship Id="rId24" Type="http://schemas.openxmlformats.org/officeDocument/2006/relationships/hyperlink" Target="https://osquery.io/" TargetMode="External"/><Relationship Id="rId23" Type="http://schemas.openxmlformats.org/officeDocument/2006/relationships/hyperlink" Target="https://github.com/finos/CatchIT" TargetMode="External"/><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27.png"/><Relationship Id="rId9" Type="http://schemas.openxmlformats.org/officeDocument/2006/relationships/hyperlink" Target="https://letsencrypt.org/" TargetMode="External"/><Relationship Id="rId25" Type="http://schemas.openxmlformats.org/officeDocument/2006/relationships/hyperlink" Target="https://caseontology.org/" TargetMode="External"/><Relationship Id="rId5" Type="http://schemas.openxmlformats.org/officeDocument/2006/relationships/image" Target="../media/image28.png"/><Relationship Id="rId6" Type="http://schemas.openxmlformats.org/officeDocument/2006/relationships/hyperlink" Target="https://project.linuxfoundation.org/hubfs/CNCF_SSCP_v1.pdf" TargetMode="External"/><Relationship Id="rId7" Type="http://schemas.openxmlformats.org/officeDocument/2006/relationships/hyperlink" Target="https://bestpractices.coreinfrastructure.org/en" TargetMode="External"/><Relationship Id="rId8" Type="http://schemas.openxmlformats.org/officeDocument/2006/relationships/hyperlink" Target="https://openssf.org/edx-courses/" TargetMode="External"/><Relationship Id="rId11" Type="http://schemas.openxmlformats.org/officeDocument/2006/relationships/hyperlink" Target="https://confidentialcomputing.io/" TargetMode="External"/><Relationship Id="rId10" Type="http://schemas.openxmlformats.org/officeDocument/2006/relationships/hyperlink" Target="https://www.linuxfoundation.org/en/projects/case-studies/lets-encrypt-case-study/" TargetMode="External"/><Relationship Id="rId13" Type="http://schemas.openxmlformats.org/officeDocument/2006/relationships/hyperlink" Target="https://www.coreinfrastructure.org/programs/census-program-ii/" TargetMode="External"/><Relationship Id="rId12" Type="http://schemas.openxmlformats.org/officeDocument/2006/relationships/hyperlink" Target="https://chaoss.community/" TargetMode="External"/><Relationship Id="rId15" Type="http://schemas.openxmlformats.org/officeDocument/2006/relationships/hyperlink" Target="https://theupdateframework.io/" TargetMode="External"/><Relationship Id="rId14" Type="http://schemas.openxmlformats.org/officeDocument/2006/relationships/hyperlink" Target="https://in-toto.io/" TargetMode="External"/><Relationship Id="rId17" Type="http://schemas.openxmlformats.org/officeDocument/2006/relationships/hyperlink" Target="https://sigstore.dev/" TargetMode="External"/><Relationship Id="rId16" Type="http://schemas.openxmlformats.org/officeDocument/2006/relationships/hyperlink" Target="https://uptane.github.io/" TargetMode="External"/><Relationship Id="rId19" Type="http://schemas.openxmlformats.org/officeDocument/2006/relationships/hyperlink" Target="https://github.com/mricon/patatt" TargetMode="External"/><Relationship Id="rId18" Type="http://schemas.openxmlformats.org/officeDocument/2006/relationships/hyperlink" Target="https://public-inbox.org/git/cover.1620454449.git.dwh@linuxprogrammer.org/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1.png"/><Relationship Id="rId6" Type="http://schemas.openxmlformats.org/officeDocument/2006/relationships/image" Target="../media/image31.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29.png"/><Relationship Id="rId5" Type="http://schemas.openxmlformats.org/officeDocument/2006/relationships/image" Target="../media/image42.png"/><Relationship Id="rId6" Type="http://schemas.openxmlformats.org/officeDocument/2006/relationships/image" Target="../media/image33.png"/><Relationship Id="rId7"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45.png"/><Relationship Id="rId9"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44.png"/><Relationship Id="rId8" Type="http://schemas.openxmlformats.org/officeDocument/2006/relationships/image" Target="../media/image41.png"/><Relationship Id="rId11" Type="http://schemas.openxmlformats.org/officeDocument/2006/relationships/image" Target="../media/image43.png"/><Relationship Id="rId10" Type="http://schemas.openxmlformats.org/officeDocument/2006/relationships/image" Target="../media/image36.png"/><Relationship Id="rId13" Type="http://schemas.openxmlformats.org/officeDocument/2006/relationships/image" Target="../media/image46.png"/><Relationship Id="rId12" Type="http://schemas.openxmlformats.org/officeDocument/2006/relationships/image" Target="../media/image49.png"/><Relationship Id="rId15" Type="http://schemas.openxmlformats.org/officeDocument/2006/relationships/image" Target="../media/image54.png"/><Relationship Id="rId14" Type="http://schemas.openxmlformats.org/officeDocument/2006/relationships/image" Target="../media/image47.png"/><Relationship Id="rId17" Type="http://schemas.openxmlformats.org/officeDocument/2006/relationships/image" Target="../media/image52.png"/><Relationship Id="rId16"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andscape.openmainframeproject.org/fullscreen" TargetMode="Externa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t.openmainframeproject.org" TargetMode="External"/><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48.png"/><Relationship Id="rId7" Type="http://schemas.openxmlformats.org/officeDocument/2006/relationships/image" Target="../media/image57.png"/><Relationship Id="rId8"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98.png"/><Relationship Id="rId4" Type="http://schemas.openxmlformats.org/officeDocument/2006/relationships/image" Target="../media/image81.png"/><Relationship Id="rId5"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mailto:pr@openmainframeproject.org" TargetMode="External"/><Relationship Id="rId4" Type="http://schemas.openxmlformats.org/officeDocument/2006/relationships/image" Target="../media/image62.png"/><Relationship Id="rId5"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events.linuxfoundation.org/open-mainframe-summit-2022" TargetMode="Externa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openmainframeproject.org/podcast" TargetMode="External"/><Relationship Id="rId4" Type="http://schemas.openxmlformats.org/officeDocument/2006/relationships/image" Target="../media/image66.png"/><Relationship Id="rId5" Type="http://schemas.openxmlformats.org/officeDocument/2006/relationships/image" Target="../media/image60.png"/><Relationship Id="rId6" Type="http://schemas.openxmlformats.org/officeDocument/2006/relationships/image" Target="../media/image68.png"/><Relationship Id="rId7"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11.png"/><Relationship Id="rId7" Type="http://schemas.openxmlformats.org/officeDocument/2006/relationships/image" Target="../media/image1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65.jpg"/><Relationship Id="rId9" Type="http://schemas.openxmlformats.org/officeDocument/2006/relationships/image" Target="../media/image73.png"/><Relationship Id="rId5" Type="http://schemas.openxmlformats.org/officeDocument/2006/relationships/image" Target="../media/image69.jpg"/><Relationship Id="rId6" Type="http://schemas.openxmlformats.org/officeDocument/2006/relationships/image" Target="../media/image76.png"/><Relationship Id="rId7" Type="http://schemas.openxmlformats.org/officeDocument/2006/relationships/image" Target="../media/image74.png"/><Relationship Id="rId8" Type="http://schemas.openxmlformats.org/officeDocument/2006/relationships/image" Target="../media/image70.png"/><Relationship Id="rId10" Type="http://schemas.openxmlformats.org/officeDocument/2006/relationships/hyperlink" Target="https://www.openmainframeproject.org/category/diversity-inclu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77.png"/><Relationship Id="rId6" Type="http://schemas.openxmlformats.org/officeDocument/2006/relationships/image" Target="../media/image1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openmainframeproject.org/engagement/" TargetMode="Externa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86.png"/><Relationship Id="rId4"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84.png"/><Relationship Id="rId7" Type="http://schemas.openxmlformats.org/officeDocument/2006/relationships/hyperlink" Target="https://www.openmainframeproject.org/about/joi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95.png"/><Relationship Id="rId7" Type="http://schemas.openxmlformats.org/officeDocument/2006/relationships/image" Target="../media/image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82.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90.png"/><Relationship Id="rId12" Type="http://schemas.openxmlformats.org/officeDocument/2006/relationships/image" Target="../media/image87.png"/><Relationship Id="rId15" Type="http://schemas.openxmlformats.org/officeDocument/2006/relationships/image" Target="../media/image97.png"/><Relationship Id="rId14" Type="http://schemas.openxmlformats.org/officeDocument/2006/relationships/image" Target="../media/image93.png"/><Relationship Id="rId17" Type="http://schemas.openxmlformats.org/officeDocument/2006/relationships/image" Target="../media/image91.png"/><Relationship Id="rId16" Type="http://schemas.openxmlformats.org/officeDocument/2006/relationships/image" Target="../media/image88.png"/><Relationship Id="rId19" Type="http://schemas.openxmlformats.org/officeDocument/2006/relationships/image" Target="../media/image94.png"/><Relationship Id="rId18" Type="http://schemas.openxmlformats.org/officeDocument/2006/relationships/image" Target="../media/image9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99.png"/><Relationship Id="rId8" Type="http://schemas.openxmlformats.org/officeDocument/2006/relationships/image" Target="../media/image10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11.png"/><Relationship Id="rId7" Type="http://schemas.openxmlformats.org/officeDocument/2006/relationships/image" Target="../media/image1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s://jira.linuxfoundation.org/plugins/servlet/desk/portal/23/create/498" TargetMode="External"/><Relationship Id="rId4" Type="http://schemas.openxmlformats.org/officeDocument/2006/relationships/image" Target="../media/image101.png"/><Relationship Id="rId5" Type="http://schemas.openxmlformats.org/officeDocument/2006/relationships/hyperlink" Target="https://www.openmainframeproject.org/resources/career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mailto:mentorship@openmainframeproject.org" TargetMode="External"/><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3.png"/><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7.png"/><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raining.linuxfoundation.org/" TargetMode="Externa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whitesourcesoftware.com/resources/blog/3-reasons-why-open-source-is-safer-than-commercial-softw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78" name="Google Shape;178;p2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lang="en-US" sz="2000">
                <a:solidFill>
                  <a:schemeClr val="dk1"/>
                </a:solidFill>
                <a:latin typeface="Open Sans"/>
                <a:ea typeface="Open Sans"/>
                <a:cs typeface="Open Sans"/>
                <a:sym typeface="Open Sans"/>
              </a:rPr>
              <a:t>Open Source has a strong and healthy</a:t>
            </a:r>
            <a:r>
              <a:rPr b="1" i="0" lang="en-US" sz="2000" u="none" cap="none" strike="noStrike">
                <a:solidFill>
                  <a:schemeClr val="dk1"/>
                </a:solidFill>
                <a:latin typeface="Open Sans"/>
                <a:ea typeface="Open Sans"/>
                <a:cs typeface="Open Sans"/>
                <a:sym typeface="Open Sans"/>
              </a:rPr>
              <a:t> </a:t>
            </a:r>
            <a:r>
              <a:rPr b="1" lang="en-US" sz="2000">
                <a:solidFill>
                  <a:schemeClr val="dk1"/>
                </a:solidFill>
                <a:latin typeface="Open Sans"/>
                <a:ea typeface="Open Sans"/>
                <a:cs typeface="Open Sans"/>
                <a:sym typeface="Open Sans"/>
              </a:rPr>
              <a:t>s</a:t>
            </a:r>
            <a:r>
              <a:rPr b="1" i="0" lang="en-US" sz="2000" u="none" cap="none" strike="noStrike">
                <a:solidFill>
                  <a:schemeClr val="dk1"/>
                </a:solidFill>
                <a:latin typeface="Open Sans"/>
                <a:ea typeface="Open Sans"/>
                <a:cs typeface="Open Sans"/>
                <a:sym typeface="Open Sans"/>
              </a:rPr>
              <a:t>ecurity Community</a:t>
            </a:r>
            <a:endParaRPr/>
          </a:p>
        </p:txBody>
      </p:sp>
      <p:grpSp>
        <p:nvGrpSpPr>
          <p:cNvPr id="250" name="Google Shape;250;p37"/>
          <p:cNvGrpSpPr/>
          <p:nvPr/>
        </p:nvGrpSpPr>
        <p:grpSpPr>
          <a:xfrm>
            <a:off x="906677" y="1361668"/>
            <a:ext cx="6711943" cy="1126243"/>
            <a:chOff x="1056177" y="3213920"/>
            <a:chExt cx="6711943" cy="1126243"/>
          </a:xfrm>
        </p:grpSpPr>
        <p:sp>
          <p:nvSpPr>
            <p:cNvPr id="251" name="Google Shape;251;p37"/>
            <p:cNvSpPr/>
            <p:nvPr/>
          </p:nvSpPr>
          <p:spPr>
            <a:xfrm rot="5400000">
              <a:off x="5735334" y="3769177"/>
              <a:ext cx="7800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7"/>
            <p:cNvSpPr/>
            <p:nvPr/>
          </p:nvSpPr>
          <p:spPr>
            <a:xfrm>
              <a:off x="4917558" y="4136219"/>
              <a:ext cx="12306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37"/>
            <p:cNvSpPr/>
            <p:nvPr/>
          </p:nvSpPr>
          <p:spPr>
            <a:xfrm rot="5400000">
              <a:off x="4176501" y="3756492"/>
              <a:ext cx="4965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7"/>
            <p:cNvSpPr/>
            <p:nvPr/>
          </p:nvSpPr>
          <p:spPr>
            <a:xfrm flipH="1" rot="10800000">
              <a:off x="1730375" y="3402028"/>
              <a:ext cx="5375400" cy="459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5" name="Google Shape;255;p37"/>
            <p:cNvGrpSpPr/>
            <p:nvPr/>
          </p:nvGrpSpPr>
          <p:grpSpPr>
            <a:xfrm>
              <a:off x="2184871" y="3248778"/>
              <a:ext cx="4466526" cy="344700"/>
              <a:chOff x="2144760" y="3248778"/>
              <a:chExt cx="4466526" cy="344700"/>
            </a:xfrm>
          </p:grpSpPr>
          <p:sp>
            <p:nvSpPr>
              <p:cNvPr id="256" name="Google Shape;256;p37"/>
              <p:cNvSpPr/>
              <p:nvPr/>
            </p:nvSpPr>
            <p:spPr>
              <a:xfrm>
                <a:off x="2144760" y="3248778"/>
                <a:ext cx="1052100" cy="3447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Source</a:t>
                </a:r>
                <a:endParaRPr/>
              </a:p>
            </p:txBody>
          </p:sp>
          <p:sp>
            <p:nvSpPr>
              <p:cNvPr id="257" name="Google Shape;257;p37"/>
              <p:cNvSpPr/>
              <p:nvPr/>
            </p:nvSpPr>
            <p:spPr>
              <a:xfrm>
                <a:off x="3851973" y="3248778"/>
                <a:ext cx="1052100" cy="344700"/>
              </a:xfrm>
              <a:prstGeom prst="roundRect">
                <a:avLst>
                  <a:gd fmla="val 50000"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Build</a:t>
                </a:r>
                <a:endParaRPr/>
              </a:p>
            </p:txBody>
          </p:sp>
          <p:sp>
            <p:nvSpPr>
              <p:cNvPr id="258" name="Google Shape;258;p37"/>
              <p:cNvSpPr/>
              <p:nvPr/>
            </p:nvSpPr>
            <p:spPr>
              <a:xfrm>
                <a:off x="5559186" y="3248778"/>
                <a:ext cx="1052100" cy="3447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Package</a:t>
                </a:r>
                <a:endParaRPr/>
              </a:p>
            </p:txBody>
          </p:sp>
        </p:grpSp>
        <p:grpSp>
          <p:nvGrpSpPr>
            <p:cNvPr id="259" name="Google Shape;259;p37"/>
            <p:cNvGrpSpPr/>
            <p:nvPr/>
          </p:nvGrpSpPr>
          <p:grpSpPr>
            <a:xfrm>
              <a:off x="1251311" y="3213920"/>
              <a:ext cx="404400" cy="404400"/>
              <a:chOff x="1578482" y="3213920"/>
              <a:chExt cx="404400" cy="404400"/>
            </a:xfrm>
          </p:grpSpPr>
          <p:pic>
            <p:nvPicPr>
              <p:cNvPr descr="Shape&#10;&#10;Description automatically generated with low confidence" id="260" name="Google Shape;260;p37"/>
              <p:cNvPicPr preferRelativeResize="0"/>
              <p:nvPr/>
            </p:nvPicPr>
            <p:blipFill rotWithShape="1">
              <a:blip r:embed="rId4">
                <a:alphaModFix/>
              </a:blip>
              <a:srcRect b="0" l="0" r="0" t="0"/>
              <a:stretch/>
            </p:blipFill>
            <p:spPr>
              <a:xfrm>
                <a:off x="1647597" y="3301292"/>
                <a:ext cx="261356" cy="229750"/>
              </a:xfrm>
              <a:prstGeom prst="rect">
                <a:avLst/>
              </a:prstGeom>
              <a:noFill/>
              <a:ln>
                <a:noFill/>
              </a:ln>
            </p:spPr>
          </p:pic>
          <p:sp>
            <p:nvSpPr>
              <p:cNvPr id="261" name="Google Shape;261;p37"/>
              <p:cNvSpPr/>
              <p:nvPr/>
            </p:nvSpPr>
            <p:spPr>
              <a:xfrm>
                <a:off x="1578482" y="3213920"/>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62" name="Google Shape;262;p37"/>
            <p:cNvGrpSpPr/>
            <p:nvPr/>
          </p:nvGrpSpPr>
          <p:grpSpPr>
            <a:xfrm>
              <a:off x="7174318" y="3222594"/>
              <a:ext cx="404400" cy="404400"/>
              <a:chOff x="6667134" y="3222594"/>
              <a:chExt cx="404400" cy="404400"/>
            </a:xfrm>
          </p:grpSpPr>
          <p:pic>
            <p:nvPicPr>
              <p:cNvPr descr="Shape&#10;&#10;Description automatically generated with low confidence" id="263" name="Google Shape;263;p37"/>
              <p:cNvPicPr preferRelativeResize="0"/>
              <p:nvPr/>
            </p:nvPicPr>
            <p:blipFill rotWithShape="1">
              <a:blip r:embed="rId5">
                <a:alphaModFix/>
              </a:blip>
              <a:srcRect b="0" l="0" r="0" t="0"/>
              <a:stretch/>
            </p:blipFill>
            <p:spPr>
              <a:xfrm>
                <a:off x="6735881" y="3320733"/>
                <a:ext cx="261356" cy="229750"/>
              </a:xfrm>
              <a:prstGeom prst="rect">
                <a:avLst/>
              </a:prstGeom>
              <a:noFill/>
              <a:ln>
                <a:noFill/>
              </a:ln>
            </p:spPr>
          </p:pic>
          <p:sp>
            <p:nvSpPr>
              <p:cNvPr id="264" name="Google Shape;264;p37"/>
              <p:cNvSpPr/>
              <p:nvPr/>
            </p:nvSpPr>
            <p:spPr>
              <a:xfrm>
                <a:off x="6667134" y="3222594"/>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65" name="Google Shape;265;p37"/>
            <p:cNvSpPr/>
            <p:nvPr/>
          </p:nvSpPr>
          <p:spPr>
            <a:xfrm rot="-8100000">
              <a:off x="1955512"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37"/>
            <p:cNvSpPr/>
            <p:nvPr/>
          </p:nvSpPr>
          <p:spPr>
            <a:xfrm rot="-8100000">
              <a:off x="3649766"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37"/>
            <p:cNvSpPr/>
            <p:nvPr/>
          </p:nvSpPr>
          <p:spPr>
            <a:xfrm rot="-8100000">
              <a:off x="5370773"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37"/>
            <p:cNvSpPr/>
            <p:nvPr/>
          </p:nvSpPr>
          <p:spPr>
            <a:xfrm rot="-8100000">
              <a:off x="6934754"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37"/>
            <p:cNvSpPr/>
            <p:nvPr/>
          </p:nvSpPr>
          <p:spPr>
            <a:xfrm>
              <a:off x="3821528" y="3995463"/>
              <a:ext cx="1193100" cy="344700"/>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37"/>
            <p:cNvSpPr txBox="1"/>
            <p:nvPr/>
          </p:nvSpPr>
          <p:spPr>
            <a:xfrm>
              <a:off x="3918566" y="4044748"/>
              <a:ext cx="999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Dependencies</a:t>
              </a:r>
              <a:endParaRPr/>
            </a:p>
          </p:txBody>
        </p:sp>
        <p:sp>
          <p:nvSpPr>
            <p:cNvPr id="271" name="Google Shape;271;p37"/>
            <p:cNvSpPr/>
            <p:nvPr/>
          </p:nvSpPr>
          <p:spPr>
            <a:xfrm rot="8100000">
              <a:off x="4347907" y="3674628"/>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7"/>
            <p:cNvSpPr/>
            <p:nvPr/>
          </p:nvSpPr>
          <p:spPr>
            <a:xfrm rot="2700000">
              <a:off x="5390163" y="4076557"/>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37"/>
            <p:cNvSpPr txBox="1"/>
            <p:nvPr/>
          </p:nvSpPr>
          <p:spPr>
            <a:xfrm>
              <a:off x="1056177" y="3623151"/>
              <a:ext cx="7665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Developer</a:t>
              </a:r>
              <a:endParaRPr/>
            </a:p>
          </p:txBody>
        </p:sp>
        <p:sp>
          <p:nvSpPr>
            <p:cNvPr id="274" name="Google Shape;274;p37"/>
            <p:cNvSpPr txBox="1"/>
            <p:nvPr/>
          </p:nvSpPr>
          <p:spPr>
            <a:xfrm>
              <a:off x="6993520" y="3623151"/>
              <a:ext cx="7746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Consumer</a:t>
              </a:r>
              <a:endParaRPr/>
            </a:p>
          </p:txBody>
        </p:sp>
      </p:grpSp>
      <p:grpSp>
        <p:nvGrpSpPr>
          <p:cNvPr id="275" name="Google Shape;275;p37"/>
          <p:cNvGrpSpPr/>
          <p:nvPr/>
        </p:nvGrpSpPr>
        <p:grpSpPr>
          <a:xfrm>
            <a:off x="1636503" y="1288071"/>
            <a:ext cx="228000" cy="184800"/>
            <a:chOff x="1636503" y="1402375"/>
            <a:chExt cx="228000" cy="184800"/>
          </a:xfrm>
        </p:grpSpPr>
        <p:sp>
          <p:nvSpPr>
            <p:cNvPr id="276" name="Google Shape;276;p37"/>
            <p:cNvSpPr/>
            <p:nvPr/>
          </p:nvSpPr>
          <p:spPr>
            <a:xfrm>
              <a:off x="1669231"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7" name="Google Shape;277;p37"/>
            <p:cNvSpPr txBox="1"/>
            <p:nvPr/>
          </p:nvSpPr>
          <p:spPr>
            <a:xfrm>
              <a:off x="1636503"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endParaRPr/>
            </a:p>
          </p:txBody>
        </p:sp>
      </p:grpSp>
      <p:grpSp>
        <p:nvGrpSpPr>
          <p:cNvPr id="278" name="Google Shape;278;p37"/>
          <p:cNvGrpSpPr/>
          <p:nvPr/>
        </p:nvGrpSpPr>
        <p:grpSpPr>
          <a:xfrm>
            <a:off x="2429998" y="1288071"/>
            <a:ext cx="228000" cy="184800"/>
            <a:chOff x="2429998" y="1402375"/>
            <a:chExt cx="228000" cy="184800"/>
          </a:xfrm>
        </p:grpSpPr>
        <p:sp>
          <p:nvSpPr>
            <p:cNvPr id="279" name="Google Shape;279;p37"/>
            <p:cNvSpPr/>
            <p:nvPr/>
          </p:nvSpPr>
          <p:spPr>
            <a:xfrm>
              <a:off x="2459907"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0" name="Google Shape;280;p37"/>
            <p:cNvSpPr txBox="1"/>
            <p:nvPr/>
          </p:nvSpPr>
          <p:spPr>
            <a:xfrm>
              <a:off x="2429998"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4</a:t>
              </a:r>
              <a:endParaRPr/>
            </a:p>
          </p:txBody>
        </p:sp>
      </p:grpSp>
      <p:grpSp>
        <p:nvGrpSpPr>
          <p:cNvPr id="281" name="Google Shape;281;p37"/>
          <p:cNvGrpSpPr/>
          <p:nvPr/>
        </p:nvGrpSpPr>
        <p:grpSpPr>
          <a:xfrm>
            <a:off x="3955382" y="1288071"/>
            <a:ext cx="271200" cy="184800"/>
            <a:chOff x="3955382" y="1402375"/>
            <a:chExt cx="271200" cy="184800"/>
          </a:xfrm>
        </p:grpSpPr>
        <p:sp>
          <p:nvSpPr>
            <p:cNvPr id="282" name="Google Shape;282;p37"/>
            <p:cNvSpPr/>
            <p:nvPr/>
          </p:nvSpPr>
          <p:spPr>
            <a:xfrm>
              <a:off x="4009774"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3" name="Google Shape;283;p37"/>
            <p:cNvSpPr txBox="1"/>
            <p:nvPr/>
          </p:nvSpPr>
          <p:spPr>
            <a:xfrm>
              <a:off x="3955382"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10</a:t>
              </a:r>
              <a:endParaRPr/>
            </a:p>
          </p:txBody>
        </p:sp>
      </p:grpSp>
      <p:grpSp>
        <p:nvGrpSpPr>
          <p:cNvPr id="284" name="Google Shape;284;p37"/>
          <p:cNvGrpSpPr/>
          <p:nvPr/>
        </p:nvGrpSpPr>
        <p:grpSpPr>
          <a:xfrm>
            <a:off x="4328733" y="1288071"/>
            <a:ext cx="271200" cy="184800"/>
            <a:chOff x="4328733" y="1402375"/>
            <a:chExt cx="271200" cy="184800"/>
          </a:xfrm>
        </p:grpSpPr>
        <p:sp>
          <p:nvSpPr>
            <p:cNvPr id="285" name="Google Shape;285;p37"/>
            <p:cNvSpPr/>
            <p:nvPr/>
          </p:nvSpPr>
          <p:spPr>
            <a:xfrm>
              <a:off x="4383799"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6" name="Google Shape;286;p37"/>
            <p:cNvSpPr txBox="1"/>
            <p:nvPr/>
          </p:nvSpPr>
          <p:spPr>
            <a:xfrm>
              <a:off x="4328733"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11</a:t>
              </a:r>
              <a:endParaRPr/>
            </a:p>
          </p:txBody>
        </p:sp>
      </p:grpSp>
      <p:grpSp>
        <p:nvGrpSpPr>
          <p:cNvPr id="287" name="Google Shape;287;p37"/>
          <p:cNvGrpSpPr/>
          <p:nvPr/>
        </p:nvGrpSpPr>
        <p:grpSpPr>
          <a:xfrm>
            <a:off x="4929769" y="1288071"/>
            <a:ext cx="271200" cy="184800"/>
            <a:chOff x="4929769" y="1402375"/>
            <a:chExt cx="271200" cy="184800"/>
          </a:xfrm>
        </p:grpSpPr>
        <p:sp>
          <p:nvSpPr>
            <p:cNvPr id="288" name="Google Shape;288;p37"/>
            <p:cNvSpPr/>
            <p:nvPr/>
          </p:nvSpPr>
          <p:spPr>
            <a:xfrm>
              <a:off x="4985211" y="141811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9" name="Google Shape;289;p37"/>
            <p:cNvSpPr txBox="1"/>
            <p:nvPr/>
          </p:nvSpPr>
          <p:spPr>
            <a:xfrm>
              <a:off x="4929769"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14</a:t>
              </a:r>
              <a:endParaRPr/>
            </a:p>
          </p:txBody>
        </p:sp>
      </p:grpSp>
      <p:grpSp>
        <p:nvGrpSpPr>
          <p:cNvPr id="290" name="Google Shape;290;p37"/>
          <p:cNvGrpSpPr/>
          <p:nvPr/>
        </p:nvGrpSpPr>
        <p:grpSpPr>
          <a:xfrm>
            <a:off x="6219079" y="1288071"/>
            <a:ext cx="228000" cy="184800"/>
            <a:chOff x="6219079" y="1402375"/>
            <a:chExt cx="228000" cy="184800"/>
          </a:xfrm>
        </p:grpSpPr>
        <p:sp>
          <p:nvSpPr>
            <p:cNvPr id="291" name="Google Shape;291;p37"/>
            <p:cNvSpPr/>
            <p:nvPr/>
          </p:nvSpPr>
          <p:spPr>
            <a:xfrm>
              <a:off x="6246005"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2" name="Google Shape;292;p37"/>
            <p:cNvSpPr txBox="1"/>
            <p:nvPr/>
          </p:nvSpPr>
          <p:spPr>
            <a:xfrm>
              <a:off x="6219079"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2</a:t>
              </a:r>
              <a:endParaRPr/>
            </a:p>
          </p:txBody>
        </p:sp>
      </p:grpSp>
      <p:grpSp>
        <p:nvGrpSpPr>
          <p:cNvPr id="293" name="Google Shape;293;p37"/>
          <p:cNvGrpSpPr/>
          <p:nvPr/>
        </p:nvGrpSpPr>
        <p:grpSpPr>
          <a:xfrm>
            <a:off x="6604562" y="1288071"/>
            <a:ext cx="228000" cy="184800"/>
            <a:chOff x="6604562" y="1402375"/>
            <a:chExt cx="228000" cy="184800"/>
          </a:xfrm>
        </p:grpSpPr>
        <p:sp>
          <p:nvSpPr>
            <p:cNvPr id="294" name="Google Shape;294;p37"/>
            <p:cNvSpPr/>
            <p:nvPr/>
          </p:nvSpPr>
          <p:spPr>
            <a:xfrm>
              <a:off x="6638928"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5" name="Google Shape;295;p37"/>
            <p:cNvSpPr txBox="1"/>
            <p:nvPr/>
          </p:nvSpPr>
          <p:spPr>
            <a:xfrm>
              <a:off x="6604562"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3</a:t>
              </a:r>
              <a:endParaRPr/>
            </a:p>
          </p:txBody>
        </p:sp>
      </p:grpSp>
      <p:grpSp>
        <p:nvGrpSpPr>
          <p:cNvPr id="296" name="Google Shape;296;p37"/>
          <p:cNvGrpSpPr/>
          <p:nvPr/>
        </p:nvGrpSpPr>
        <p:grpSpPr>
          <a:xfrm>
            <a:off x="7459728" y="1668796"/>
            <a:ext cx="271200" cy="184800"/>
            <a:chOff x="7459728" y="1490452"/>
            <a:chExt cx="271200" cy="184800"/>
          </a:xfrm>
        </p:grpSpPr>
        <p:sp>
          <p:nvSpPr>
            <p:cNvPr id="297" name="Google Shape;297;p37"/>
            <p:cNvSpPr/>
            <p:nvPr/>
          </p:nvSpPr>
          <p:spPr>
            <a:xfrm>
              <a:off x="7513059" y="1500322"/>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8" name="Google Shape;298;p37"/>
            <p:cNvSpPr txBox="1"/>
            <p:nvPr/>
          </p:nvSpPr>
          <p:spPr>
            <a:xfrm>
              <a:off x="7459728"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12</a:t>
              </a:r>
              <a:endParaRPr/>
            </a:p>
          </p:txBody>
        </p:sp>
      </p:grpSp>
      <p:grpSp>
        <p:nvGrpSpPr>
          <p:cNvPr id="299" name="Google Shape;299;p37"/>
          <p:cNvGrpSpPr/>
          <p:nvPr/>
        </p:nvGrpSpPr>
        <p:grpSpPr>
          <a:xfrm>
            <a:off x="7697653" y="1668796"/>
            <a:ext cx="271200" cy="184800"/>
            <a:chOff x="7697653" y="1490452"/>
            <a:chExt cx="271200" cy="184800"/>
          </a:xfrm>
        </p:grpSpPr>
        <p:sp>
          <p:nvSpPr>
            <p:cNvPr id="300" name="Google Shape;300;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1" name="Google Shape;301;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15</a:t>
              </a:r>
              <a:endParaRPr/>
            </a:p>
          </p:txBody>
        </p:sp>
      </p:grpSp>
      <p:grpSp>
        <p:nvGrpSpPr>
          <p:cNvPr id="302" name="Google Shape;302;p37"/>
          <p:cNvGrpSpPr/>
          <p:nvPr/>
        </p:nvGrpSpPr>
        <p:grpSpPr>
          <a:xfrm>
            <a:off x="3331602" y="2194246"/>
            <a:ext cx="271200" cy="184800"/>
            <a:chOff x="7919502" y="1490452"/>
            <a:chExt cx="271200" cy="184800"/>
          </a:xfrm>
        </p:grpSpPr>
        <p:sp>
          <p:nvSpPr>
            <p:cNvPr id="303" name="Google Shape;303;p37"/>
            <p:cNvSpPr/>
            <p:nvPr/>
          </p:nvSpPr>
          <p:spPr>
            <a:xfrm>
              <a:off x="7976712" y="149854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4" name="Google Shape;304;p37"/>
            <p:cNvSpPr txBox="1"/>
            <p:nvPr/>
          </p:nvSpPr>
          <p:spPr>
            <a:xfrm>
              <a:off x="7919502"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17</a:t>
              </a:r>
              <a:endParaRPr/>
            </a:p>
          </p:txBody>
        </p:sp>
      </p:grpSp>
      <p:grpSp>
        <p:nvGrpSpPr>
          <p:cNvPr id="305" name="Google Shape;305;p37"/>
          <p:cNvGrpSpPr/>
          <p:nvPr/>
        </p:nvGrpSpPr>
        <p:grpSpPr>
          <a:xfrm>
            <a:off x="7489352" y="1288087"/>
            <a:ext cx="228000" cy="184800"/>
            <a:chOff x="7482340" y="1706916"/>
            <a:chExt cx="228000" cy="184800"/>
          </a:xfrm>
        </p:grpSpPr>
        <p:sp>
          <p:nvSpPr>
            <p:cNvPr id="306" name="Google Shape;306;p37"/>
            <p:cNvSpPr/>
            <p:nvPr/>
          </p:nvSpPr>
          <p:spPr>
            <a:xfrm>
              <a:off x="7513059"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7" name="Google Shape;307;p37"/>
            <p:cNvSpPr txBox="1"/>
            <p:nvPr/>
          </p:nvSpPr>
          <p:spPr>
            <a:xfrm>
              <a:off x="7482340"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5</a:t>
              </a:r>
              <a:endParaRPr/>
            </a:p>
          </p:txBody>
        </p:sp>
      </p:grpSp>
      <p:grpSp>
        <p:nvGrpSpPr>
          <p:cNvPr id="308" name="Google Shape;308;p37"/>
          <p:cNvGrpSpPr/>
          <p:nvPr/>
        </p:nvGrpSpPr>
        <p:grpSpPr>
          <a:xfrm>
            <a:off x="7727277" y="1288087"/>
            <a:ext cx="228000" cy="184800"/>
            <a:chOff x="7720265" y="1706916"/>
            <a:chExt cx="228000" cy="184800"/>
          </a:xfrm>
        </p:grpSpPr>
        <p:sp>
          <p:nvSpPr>
            <p:cNvPr id="309" name="Google Shape;309;p37"/>
            <p:cNvSpPr/>
            <p:nvPr/>
          </p:nvSpPr>
          <p:spPr>
            <a:xfrm>
              <a:off x="7750806" y="1723657"/>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0" name="Google Shape;310;p37"/>
            <p:cNvSpPr txBox="1"/>
            <p:nvPr/>
          </p:nvSpPr>
          <p:spPr>
            <a:xfrm>
              <a:off x="7720265"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6</a:t>
              </a:r>
              <a:endParaRPr/>
            </a:p>
          </p:txBody>
        </p:sp>
      </p:grpSp>
      <p:grpSp>
        <p:nvGrpSpPr>
          <p:cNvPr id="311" name="Google Shape;311;p37"/>
          <p:cNvGrpSpPr/>
          <p:nvPr/>
        </p:nvGrpSpPr>
        <p:grpSpPr>
          <a:xfrm>
            <a:off x="7949127" y="1288087"/>
            <a:ext cx="228000" cy="184800"/>
            <a:chOff x="7942114" y="1706916"/>
            <a:chExt cx="228000" cy="184800"/>
          </a:xfrm>
        </p:grpSpPr>
        <p:sp>
          <p:nvSpPr>
            <p:cNvPr id="312" name="Google Shape;312;p37"/>
            <p:cNvSpPr/>
            <p:nvPr/>
          </p:nvSpPr>
          <p:spPr>
            <a:xfrm>
              <a:off x="7978583"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3" name="Google Shape;313;p37"/>
            <p:cNvSpPr txBox="1"/>
            <p:nvPr/>
          </p:nvSpPr>
          <p:spPr>
            <a:xfrm>
              <a:off x="7942114"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7</a:t>
              </a:r>
              <a:endParaRPr/>
            </a:p>
          </p:txBody>
        </p:sp>
      </p:grpSp>
      <p:grpSp>
        <p:nvGrpSpPr>
          <p:cNvPr id="314" name="Google Shape;314;p37"/>
          <p:cNvGrpSpPr/>
          <p:nvPr/>
        </p:nvGrpSpPr>
        <p:grpSpPr>
          <a:xfrm>
            <a:off x="1516281" y="1668812"/>
            <a:ext cx="228000" cy="184800"/>
            <a:chOff x="1516281" y="1793483"/>
            <a:chExt cx="228000" cy="184800"/>
          </a:xfrm>
        </p:grpSpPr>
        <p:sp>
          <p:nvSpPr>
            <p:cNvPr id="315" name="Google Shape;315;p37"/>
            <p:cNvSpPr/>
            <p:nvPr/>
          </p:nvSpPr>
          <p:spPr>
            <a:xfrm>
              <a:off x="1550357"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6" name="Google Shape;316;p37"/>
            <p:cNvSpPr txBox="1"/>
            <p:nvPr/>
          </p:nvSpPr>
          <p:spPr>
            <a:xfrm>
              <a:off x="1516281"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8</a:t>
              </a:r>
              <a:endParaRPr/>
            </a:p>
          </p:txBody>
        </p:sp>
      </p:grpSp>
      <p:grpSp>
        <p:nvGrpSpPr>
          <p:cNvPr id="317" name="Google Shape;317;p37"/>
          <p:cNvGrpSpPr/>
          <p:nvPr/>
        </p:nvGrpSpPr>
        <p:grpSpPr>
          <a:xfrm>
            <a:off x="1754173" y="1668812"/>
            <a:ext cx="228000" cy="184800"/>
            <a:chOff x="1754173" y="1793483"/>
            <a:chExt cx="228000" cy="184800"/>
          </a:xfrm>
        </p:grpSpPr>
        <p:sp>
          <p:nvSpPr>
            <p:cNvPr id="318" name="Google Shape;318;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9" name="Google Shape;319;p37"/>
            <p:cNvSpPr txBox="1"/>
            <p:nvPr/>
          </p:nvSpPr>
          <p:spPr>
            <a:xfrm>
              <a:off x="1754173"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9</a:t>
              </a:r>
              <a:endParaRPr/>
            </a:p>
          </p:txBody>
        </p:sp>
      </p:grpSp>
      <p:grpSp>
        <p:nvGrpSpPr>
          <p:cNvPr id="320" name="Google Shape;320;p37"/>
          <p:cNvGrpSpPr/>
          <p:nvPr/>
        </p:nvGrpSpPr>
        <p:grpSpPr>
          <a:xfrm>
            <a:off x="6461299" y="1668812"/>
            <a:ext cx="271200" cy="184800"/>
            <a:chOff x="6461299" y="1793483"/>
            <a:chExt cx="271200" cy="184800"/>
          </a:xfrm>
        </p:grpSpPr>
        <p:sp>
          <p:nvSpPr>
            <p:cNvPr id="321" name="Google Shape;321;p37"/>
            <p:cNvSpPr/>
            <p:nvPr/>
          </p:nvSpPr>
          <p:spPr>
            <a:xfrm>
              <a:off x="6516939"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2" name="Google Shape;322;p37"/>
            <p:cNvSpPr txBox="1"/>
            <p:nvPr/>
          </p:nvSpPr>
          <p:spPr>
            <a:xfrm>
              <a:off x="6461299"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13</a:t>
              </a:r>
              <a:endParaRPr/>
            </a:p>
          </p:txBody>
        </p:sp>
      </p:grpSp>
      <p:grpSp>
        <p:nvGrpSpPr>
          <p:cNvPr id="323" name="Google Shape;323;p37"/>
          <p:cNvGrpSpPr/>
          <p:nvPr/>
        </p:nvGrpSpPr>
        <p:grpSpPr>
          <a:xfrm>
            <a:off x="6700447" y="1668812"/>
            <a:ext cx="271200" cy="184800"/>
            <a:chOff x="6700447" y="1793483"/>
            <a:chExt cx="271200" cy="184800"/>
          </a:xfrm>
        </p:grpSpPr>
        <p:sp>
          <p:nvSpPr>
            <p:cNvPr id="324" name="Google Shape;324;p37"/>
            <p:cNvSpPr/>
            <p:nvPr/>
          </p:nvSpPr>
          <p:spPr>
            <a:xfrm>
              <a:off x="6754686"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5" name="Google Shape;325;p37"/>
            <p:cNvSpPr txBox="1"/>
            <p:nvPr/>
          </p:nvSpPr>
          <p:spPr>
            <a:xfrm>
              <a:off x="6700447"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16</a:t>
              </a:r>
              <a:endParaRPr/>
            </a:p>
          </p:txBody>
        </p:sp>
      </p:grpSp>
      <p:sp>
        <p:nvSpPr>
          <p:cNvPr id="326" name="Google Shape;326;p37"/>
          <p:cNvSpPr txBox="1"/>
          <p:nvPr>
            <p:ph idx="4294967295" type="body"/>
          </p:nvPr>
        </p:nvSpPr>
        <p:spPr>
          <a:xfrm>
            <a:off x="167525" y="2952450"/>
            <a:ext cx="4469700" cy="1953600"/>
          </a:xfrm>
          <a:prstGeom prst="rect">
            <a:avLst/>
          </a:prstGeom>
          <a:noFill/>
          <a:ln>
            <a:noFill/>
          </a:ln>
        </p:spPr>
        <p:txBody>
          <a:bodyPr anchorCtr="0" anchor="t" bIns="91425" lIns="91425" spcFirstLastPara="1" rIns="91425" wrap="square" tIns="91425">
            <a:noAutofit/>
          </a:bodyPr>
          <a:lstStyle/>
          <a:p>
            <a:pPr indent="0" lvl="0" marL="190500" rtl="0" algn="l">
              <a:lnSpc>
                <a:spcPct val="130000"/>
              </a:lnSpc>
              <a:spcBef>
                <a:spcPts val="0"/>
              </a:spcBef>
              <a:spcAft>
                <a:spcPts val="0"/>
              </a:spcAft>
              <a:buSzPts val="600"/>
              <a:buNone/>
            </a:pPr>
            <a:r>
              <a:rPr b="1" lang="en-US" sz="650">
                <a:solidFill>
                  <a:srgbClr val="626BAC"/>
                </a:solidFill>
              </a:rPr>
              <a:t>1. OpenSSF</a:t>
            </a:r>
            <a:r>
              <a:rPr b="1" lang="en-US" sz="650">
                <a:solidFill>
                  <a:srgbClr val="00B0F0"/>
                </a:solidFill>
              </a:rPr>
              <a:t>: </a:t>
            </a:r>
            <a:r>
              <a:rPr lang="en-US" sz="650">
                <a:solidFill>
                  <a:schemeClr val="dk1"/>
                </a:solidFill>
              </a:rPr>
              <a:t>find, inform, automate, fix, and educate</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2. SPDX (ISO 5962):</a:t>
            </a:r>
            <a:r>
              <a:rPr lang="en-US" sz="650">
                <a:solidFill>
                  <a:srgbClr val="00B0F0"/>
                </a:solidFill>
              </a:rPr>
              <a:t> </a:t>
            </a:r>
            <a:r>
              <a:rPr lang="en-US" sz="650">
                <a:solidFill>
                  <a:schemeClr val="dk1"/>
                </a:solidFill>
              </a:rPr>
              <a:t>international</a:t>
            </a:r>
            <a:r>
              <a:rPr lang="en-US" sz="650">
                <a:solidFill>
                  <a:schemeClr val="dk1"/>
                </a:solidFill>
              </a:rPr>
              <a:t> standard for Software Bill of Materials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3. CNCF: </a:t>
            </a:r>
            <a:r>
              <a:rPr lang="en-US" sz="650">
                <a:solidFill>
                  <a:srgbClr val="00B0F0"/>
                </a:solidFill>
              </a:rPr>
              <a:t> </a:t>
            </a:r>
            <a:r>
              <a:rPr lang="en-US" sz="650" u="sng">
                <a:solidFill>
                  <a:schemeClr val="hlink"/>
                </a:solidFill>
                <a:hlinkClick r:id="rId6"/>
              </a:rPr>
              <a:t>guide for supporting software supply chain best practices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4</a:t>
            </a:r>
            <a:r>
              <a:rPr b="1" lang="en-US" sz="650">
                <a:solidFill>
                  <a:srgbClr val="626BAC"/>
                </a:solidFill>
              </a:rPr>
              <a:t>. Best Practices badge:</a:t>
            </a:r>
            <a:r>
              <a:rPr b="1" lang="en-US" sz="650">
                <a:solidFill>
                  <a:srgbClr val="00B0F0"/>
                </a:solidFill>
              </a:rPr>
              <a:t> </a:t>
            </a:r>
            <a:r>
              <a:rPr lang="en-US" sz="650" u="sng">
                <a:solidFill>
                  <a:schemeClr val="hlink"/>
                </a:solidFill>
                <a:hlinkClick r:id="rId7"/>
              </a:rPr>
              <a:t>Core Infrastructure Initiative (CII) Best Practices badge  signifies code quality and security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5. SSDF: </a:t>
            </a:r>
            <a:r>
              <a:rPr lang="en-US" sz="650">
                <a:solidFill>
                  <a:schemeClr val="hlink"/>
                </a:solidFill>
                <a:uFill>
                  <a:noFill/>
                </a:uFill>
                <a:hlinkClick r:id="rId8"/>
              </a:rPr>
              <a:t>Secure Software Development Fundamentals set courses</a:t>
            </a:r>
            <a:r>
              <a:rPr lang="en-US" sz="650">
                <a:solidFill>
                  <a:schemeClr val="dk1"/>
                </a:solidFill>
              </a:rPr>
              <a:t> </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uFill>
                  <a:noFill/>
                </a:uFill>
                <a:hlinkClick r:id="rId9">
                  <a:extLst>
                    <a:ext uri="{A12FA001-AC4F-418D-AE19-62706E023703}">
                      <ahyp:hlinkClr val="tx"/>
                    </a:ext>
                  </a:extLst>
                </a:hlinkClick>
              </a:rPr>
              <a:t>6. Let’s Encrypt</a:t>
            </a:r>
            <a:r>
              <a:rPr b="1" lang="en-US" sz="650">
                <a:solidFill>
                  <a:srgbClr val="626BAC"/>
                </a:solidFill>
              </a:rPr>
              <a:t>:</a:t>
            </a:r>
            <a:r>
              <a:rPr b="1" lang="en-US" sz="650">
                <a:solidFill>
                  <a:srgbClr val="00B0F0"/>
                </a:solidFill>
              </a:rPr>
              <a:t> </a:t>
            </a:r>
            <a:r>
              <a:rPr lang="en-US" sz="650">
                <a:solidFill>
                  <a:schemeClr val="dk1"/>
                </a:solidFill>
              </a:rPr>
              <a:t>the </a:t>
            </a:r>
            <a:r>
              <a:rPr lang="en-US" sz="650">
                <a:solidFill>
                  <a:schemeClr val="hlink"/>
                </a:solidFill>
                <a:uFill>
                  <a:noFill/>
                </a:uFill>
                <a:hlinkClick r:id="rId10"/>
              </a:rPr>
              <a:t>world’s largest certificate authority for </a:t>
            </a:r>
            <a:r>
              <a:rPr lang="en-US" sz="650">
                <a:solidFill>
                  <a:schemeClr val="dk1"/>
                </a:solidFill>
              </a:rPr>
              <a:t>the https:// protocol</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7. CCC: </a:t>
            </a:r>
            <a:r>
              <a:rPr lang="en-US" sz="650">
                <a:solidFill>
                  <a:schemeClr val="hlink"/>
                </a:solidFill>
                <a:uFill>
                  <a:noFill/>
                </a:uFill>
                <a:hlinkClick r:id="rId11"/>
              </a:rPr>
              <a:t>Confidential Computing Consortium</a:t>
            </a:r>
            <a:r>
              <a:rPr lang="en-US" sz="650">
                <a:solidFill>
                  <a:schemeClr val="dk1"/>
                </a:solidFill>
              </a:rPr>
              <a:t> protects data in use in memory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8. CHAOSS:</a:t>
            </a:r>
            <a:r>
              <a:rPr b="1" lang="en-US" sz="650">
                <a:solidFill>
                  <a:srgbClr val="00B0F0"/>
                </a:solidFill>
              </a:rPr>
              <a:t> </a:t>
            </a:r>
            <a:r>
              <a:rPr lang="en-US" sz="650">
                <a:solidFill>
                  <a:schemeClr val="hlink"/>
                </a:solidFill>
                <a:uFill>
                  <a:noFill/>
                </a:uFill>
                <a:hlinkClick r:id="rId12"/>
              </a:rPr>
              <a:t>Community Health Analytics Open Source Software </a:t>
            </a:r>
            <a:r>
              <a:rPr lang="en-US" sz="650">
                <a:solidFill>
                  <a:schemeClr val="dk1"/>
                </a:solidFill>
              </a:rPr>
              <a:t>creates analytics and metrics for OSS that define health and identify risk</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9. Harvard Research Partnership: </a:t>
            </a:r>
            <a:r>
              <a:rPr lang="en-US" sz="650">
                <a:solidFill>
                  <a:schemeClr val="dk1"/>
                </a:solidFill>
              </a:rPr>
              <a:t>Laboratory for Innovation Science at Harvard co-developed the report </a:t>
            </a:r>
            <a:r>
              <a:rPr lang="en-US" sz="650">
                <a:solidFill>
                  <a:schemeClr val="hlink"/>
                </a:solidFill>
                <a:uFill>
                  <a:noFill/>
                </a:uFill>
                <a:hlinkClick r:id="rId13"/>
              </a:rPr>
              <a:t>Vulnerabilities in the Core,’ a Preliminary Report and Census II of Open Source Software</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rPr b="1" lang="en-US" sz="650">
                <a:solidFill>
                  <a:srgbClr val="626BAC"/>
                </a:solidFill>
                <a:uFill>
                  <a:noFill/>
                </a:uFill>
                <a:hlinkClick r:id="rId14">
                  <a:extLst>
                    <a:ext uri="{A12FA001-AC4F-418D-AE19-62706E023703}">
                      <ahyp:hlinkClr val="tx"/>
                    </a:ext>
                  </a:extLst>
                </a:hlinkClick>
              </a:rPr>
              <a:t>10. in-toto</a:t>
            </a:r>
            <a:r>
              <a:rPr b="1" lang="en-US" sz="650">
                <a:solidFill>
                  <a:srgbClr val="626BAC"/>
                </a:solidFill>
              </a:rPr>
              <a:t>: </a:t>
            </a:r>
            <a:r>
              <a:rPr lang="en-US" sz="650">
                <a:solidFill>
                  <a:schemeClr val="dk1"/>
                </a:solidFill>
              </a:rPr>
              <a:t>a framework designed to secure the integrity of software supply chains.</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t/>
            </a:r>
            <a:endParaRPr sz="650">
              <a:solidFill>
                <a:schemeClr val="dk1"/>
              </a:solidFill>
            </a:endParaRPr>
          </a:p>
        </p:txBody>
      </p:sp>
      <p:sp>
        <p:nvSpPr>
          <p:cNvPr id="327" name="Google Shape;327;p37"/>
          <p:cNvSpPr txBox="1"/>
          <p:nvPr/>
        </p:nvSpPr>
        <p:spPr>
          <a:xfrm>
            <a:off x="4572000" y="2952450"/>
            <a:ext cx="4429200" cy="1953600"/>
          </a:xfrm>
          <a:prstGeom prst="rect">
            <a:avLst/>
          </a:prstGeom>
          <a:noFill/>
          <a:ln>
            <a:noFill/>
          </a:ln>
        </p:spPr>
        <p:txBody>
          <a:bodyPr anchorCtr="0" anchor="t" bIns="91425" lIns="91425" spcFirstLastPara="1" rIns="91425" wrap="square" tIns="91425">
            <a:noAutofit/>
          </a:bodyPr>
          <a:lstStyle/>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11. TUF: </a:t>
            </a:r>
            <a:r>
              <a:rPr lang="en-US" sz="650">
                <a:solidFill>
                  <a:schemeClr val="accent5"/>
                </a:solidFill>
                <a:uFill>
                  <a:noFill/>
                </a:uFill>
                <a:hlinkClick r:id="rId15">
                  <a:extLst>
                    <a:ext uri="{A12FA001-AC4F-418D-AE19-62706E023703}">
                      <ahyp:hlinkClr val="tx"/>
                    </a:ext>
                  </a:extLst>
                </a:hlinkClick>
              </a:rPr>
              <a:t>The Update Framework</a:t>
            </a:r>
            <a:r>
              <a:rPr lang="en-US" sz="650">
                <a:solidFill>
                  <a:schemeClr val="dk1"/>
                </a:solidFill>
              </a:rPr>
              <a:t> maintains the security of software update systems</a:t>
            </a:r>
            <a:endParaRPr sz="650">
              <a:solidFill>
                <a:schemeClr val="dk1"/>
              </a:solidFil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6">
                  <a:extLst>
                    <a:ext uri="{A12FA001-AC4F-418D-AE19-62706E023703}">
                      <ahyp:hlinkClr val="tx"/>
                    </a:ext>
                  </a:extLst>
                </a:hlinkClick>
              </a:rPr>
              <a:t>12. Uptane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protects software updates delivered over-the-air to automobiles.</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7">
                  <a:extLst>
                    <a:ext uri="{A12FA001-AC4F-418D-AE19-62706E023703}">
                      <ahyp:hlinkClr val="tx"/>
                    </a:ext>
                  </a:extLst>
                </a:hlinkClick>
              </a:rPr>
              <a:t>13. sigstore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eases the adoption of cryptographic software signing (of artifacts such as release files and container images) backed by tamper-resistant public logs (now in OpenSSF)</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14. Git: </a:t>
            </a:r>
            <a:r>
              <a:rPr b="0" i="0" lang="en-US" sz="650" u="none" cap="none" strike="noStrike">
                <a:solidFill>
                  <a:schemeClr val="dk1"/>
                </a:solidFill>
                <a:latin typeface="Arial"/>
                <a:ea typeface="Arial"/>
                <a:cs typeface="Arial"/>
                <a:sym typeface="Arial"/>
              </a:rPr>
              <a:t>Extending</a:t>
            </a:r>
            <a:r>
              <a:rPr b="0" i="0" lang="en-US" sz="650" u="none" cap="none" strike="noStrike">
                <a:solidFill>
                  <a:schemeClr val="hlink"/>
                </a:solidFill>
                <a:uFill>
                  <a:noFill/>
                </a:uFill>
                <a:latin typeface="Arial"/>
                <a:ea typeface="Arial"/>
                <a:cs typeface="Arial"/>
                <a:sym typeface="Arial"/>
                <a:hlinkClick r:id="rId18"/>
              </a:rPr>
              <a:t> git to enable pluggable support for signatures</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9">
                  <a:extLst>
                    <a:ext uri="{A12FA001-AC4F-418D-AE19-62706E023703}">
                      <ahyp:hlinkClr val="tx"/>
                    </a:ext>
                  </a:extLst>
                </a:hlinkClick>
              </a:rPr>
              <a:t>15. patatt</a:t>
            </a:r>
            <a:r>
              <a:rPr b="1" i="0" lang="en-US" sz="650" u="none" cap="none" strike="noStrike">
                <a:solidFill>
                  <a:srgbClr val="626BAC"/>
                </a:solidFill>
                <a:latin typeface="Arial"/>
                <a:ea typeface="Arial"/>
                <a:cs typeface="Arial"/>
                <a:sym typeface="Arial"/>
              </a:rPr>
              <a:t> tool: </a:t>
            </a:r>
            <a:r>
              <a:rPr b="0" i="0" lang="en-US" sz="650" u="none" cap="none" strike="noStrike">
                <a:solidFill>
                  <a:schemeClr val="dk1"/>
                </a:solidFill>
                <a:latin typeface="Arial"/>
                <a:ea typeface="Arial"/>
                <a:cs typeface="Arial"/>
                <a:sym typeface="Arial"/>
              </a:rPr>
              <a:t>end-to-end cryptographic attestation to patches sent via email</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20">
                  <a:extLst>
                    <a:ext uri="{A12FA001-AC4F-418D-AE19-62706E023703}">
                      <ahyp:hlinkClr val="tx"/>
                    </a:ext>
                  </a:extLst>
                </a:hlinkClick>
              </a:rPr>
              <a:t>16. OpenChain (ISO 5230)</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international standard for open source component tracking through supply chain</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17. LFX: </a:t>
            </a:r>
            <a:r>
              <a:rPr b="0" i="0" lang="en-US" sz="650" u="none" cap="none" strike="noStrike">
                <a:solidFill>
                  <a:schemeClr val="dk1"/>
                </a:solidFill>
                <a:latin typeface="Arial"/>
                <a:ea typeface="Arial"/>
                <a:cs typeface="Arial"/>
                <a:sym typeface="Arial"/>
              </a:rPr>
              <a:t>identify OSS vulnerabilities and code secrets, powered by Snyk and BluBracket</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18</a:t>
            </a:r>
            <a:r>
              <a:rPr lang="en-US" sz="650">
                <a:solidFill>
                  <a:schemeClr val="dk1"/>
                </a:solidFill>
              </a:rPr>
              <a:t>. </a:t>
            </a:r>
            <a:r>
              <a:rPr lang="en-US" sz="650" u="sng">
                <a:solidFill>
                  <a:schemeClr val="hlink"/>
                </a:solidFill>
                <a:hlinkClick r:id="rId21"/>
              </a:rPr>
              <a:t>Tern</a:t>
            </a:r>
            <a:r>
              <a:rPr lang="en-US" sz="650">
                <a:solidFill>
                  <a:schemeClr val="dk1"/>
                </a:solidFill>
              </a:rPr>
              <a:t>: software composition analysis tool and library to generates a layer-by-layer view of what’s included within a container image</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19.</a:t>
            </a:r>
            <a:r>
              <a:rPr lang="en-US" sz="650">
                <a:solidFill>
                  <a:schemeClr val="dk1"/>
                </a:solidFill>
              </a:rPr>
              <a:t> </a:t>
            </a:r>
            <a:r>
              <a:rPr lang="en-US" sz="650" u="sng">
                <a:solidFill>
                  <a:schemeClr val="accent5"/>
                </a:solidFill>
                <a:hlinkClick r:id="rId22">
                  <a:extLst>
                    <a:ext uri="{A12FA001-AC4F-418D-AE19-62706E023703}">
                      <ahyp:hlinkClr val="tx"/>
                    </a:ext>
                  </a:extLst>
                </a:hlinkClick>
              </a:rPr>
              <a:t>SBOM Generator:</a:t>
            </a:r>
            <a:r>
              <a:rPr lang="en-US" sz="650">
                <a:solidFill>
                  <a:schemeClr val="dk1"/>
                </a:solidFill>
              </a:rPr>
              <a:t> automatically generate a SBOM from your CI/CD system</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20.</a:t>
            </a:r>
            <a:r>
              <a:rPr lang="en-US" sz="650">
                <a:solidFill>
                  <a:schemeClr val="dk1"/>
                </a:solidFill>
              </a:rPr>
              <a:t> </a:t>
            </a:r>
            <a:r>
              <a:rPr lang="en-US" sz="650" u="sng">
                <a:solidFill>
                  <a:schemeClr val="hlink"/>
                </a:solidFill>
                <a:hlinkClick r:id="rId23"/>
              </a:rPr>
              <a:t>CatchIT</a:t>
            </a:r>
            <a:r>
              <a:rPr lang="en-US" sz="650">
                <a:solidFill>
                  <a:schemeClr val="dk1"/>
                </a:solidFill>
              </a:rPr>
              <a:t>: CI/CD plug-in identifying confidential or sensitive information in code, and catch security violations</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4"/>
              </a:rPr>
              <a:t>osquery</a:t>
            </a:r>
            <a:r>
              <a:rPr lang="en-US" sz="650">
                <a:solidFill>
                  <a:schemeClr val="dk1"/>
                </a:solidFill>
              </a:rPr>
              <a:t>: performant endpoint visibility</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5"/>
              </a:rPr>
              <a:t>CASE Ontology</a:t>
            </a:r>
            <a:r>
              <a:rPr lang="en-US" sz="650">
                <a:solidFill>
                  <a:schemeClr val="dk1"/>
                </a:solidFill>
              </a:rPr>
              <a:t>: An international standard supporting automated combination, validation, and analysis of cyber-investigation information</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t/>
            </a:r>
            <a:endParaRPr sz="650">
              <a:solidFill>
                <a:schemeClr val="dk1"/>
              </a:solidFill>
            </a:endParaRPr>
          </a:p>
        </p:txBody>
      </p:sp>
      <p:grpSp>
        <p:nvGrpSpPr>
          <p:cNvPr id="328" name="Google Shape;328;p37"/>
          <p:cNvGrpSpPr/>
          <p:nvPr/>
        </p:nvGrpSpPr>
        <p:grpSpPr>
          <a:xfrm>
            <a:off x="4951376" y="1668800"/>
            <a:ext cx="271200" cy="184800"/>
            <a:chOff x="1754176" y="1793471"/>
            <a:chExt cx="271200" cy="184800"/>
          </a:xfrm>
        </p:grpSpPr>
        <p:sp>
          <p:nvSpPr>
            <p:cNvPr id="329" name="Google Shape;329;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0" name="Google Shape;330;p37"/>
            <p:cNvSpPr txBox="1"/>
            <p:nvPr/>
          </p:nvSpPr>
          <p:spPr>
            <a:xfrm>
              <a:off x="1754176" y="1793471"/>
              <a:ext cx="271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600">
                  <a:solidFill>
                    <a:schemeClr val="lt1"/>
                  </a:solidFill>
                </a:rPr>
                <a:t>19</a:t>
              </a:r>
              <a:endParaRPr/>
            </a:p>
          </p:txBody>
        </p:sp>
      </p:grpSp>
      <p:grpSp>
        <p:nvGrpSpPr>
          <p:cNvPr id="331" name="Google Shape;331;p37"/>
          <p:cNvGrpSpPr/>
          <p:nvPr/>
        </p:nvGrpSpPr>
        <p:grpSpPr>
          <a:xfrm>
            <a:off x="8142803" y="1668796"/>
            <a:ext cx="271200" cy="184800"/>
            <a:chOff x="7697653" y="1490452"/>
            <a:chExt cx="271200" cy="184800"/>
          </a:xfrm>
        </p:grpSpPr>
        <p:sp>
          <p:nvSpPr>
            <p:cNvPr id="332" name="Google Shape;332;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3" name="Google Shape;333;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21</a:t>
              </a:r>
              <a:endParaRPr/>
            </a:p>
          </p:txBody>
        </p:sp>
      </p:grpSp>
      <p:grpSp>
        <p:nvGrpSpPr>
          <p:cNvPr id="334" name="Google Shape;334;p37"/>
          <p:cNvGrpSpPr/>
          <p:nvPr/>
        </p:nvGrpSpPr>
        <p:grpSpPr>
          <a:xfrm>
            <a:off x="7927528" y="1668796"/>
            <a:ext cx="271200" cy="184800"/>
            <a:chOff x="7697653" y="1490452"/>
            <a:chExt cx="271200" cy="184800"/>
          </a:xfrm>
        </p:grpSpPr>
        <p:sp>
          <p:nvSpPr>
            <p:cNvPr id="335" name="Google Shape;335;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6" name="Google Shape;336;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r>
                <a:rPr b="1" lang="en-US" sz="600">
                  <a:solidFill>
                    <a:schemeClr val="lt1"/>
                  </a:solidFill>
                </a:rPr>
                <a:t>8</a:t>
              </a:r>
              <a:endParaRPr/>
            </a:p>
          </p:txBody>
        </p:sp>
      </p:grpSp>
      <p:grpSp>
        <p:nvGrpSpPr>
          <p:cNvPr id="337" name="Google Shape;337;p37"/>
          <p:cNvGrpSpPr/>
          <p:nvPr/>
        </p:nvGrpSpPr>
        <p:grpSpPr>
          <a:xfrm>
            <a:off x="8345478" y="1668796"/>
            <a:ext cx="271200" cy="184800"/>
            <a:chOff x="7697653" y="1490452"/>
            <a:chExt cx="271200" cy="184800"/>
          </a:xfrm>
        </p:grpSpPr>
        <p:sp>
          <p:nvSpPr>
            <p:cNvPr id="338" name="Google Shape;338;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9" name="Google Shape;339;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22</a:t>
              </a:r>
              <a:endParaRP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Challenge:</a:t>
            </a:r>
            <a:endParaRPr>
              <a:solidFill>
                <a:schemeClr val="lt1"/>
              </a:solidFill>
            </a:endParaRPr>
          </a:p>
          <a:p>
            <a:pPr indent="0" lvl="0" marL="0" rtl="0" algn="ctr">
              <a:spcBef>
                <a:spcPts val="0"/>
              </a:spcBef>
              <a:spcAft>
                <a:spcPts val="0"/>
              </a:spcAft>
              <a:buNone/>
            </a:pPr>
            <a:r>
              <a:rPr lang="en-US">
                <a:solidFill>
                  <a:schemeClr val="lt1"/>
                </a:solidFill>
              </a:rPr>
              <a:t> </a:t>
            </a: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52" name="Google Shape;352;p3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358" name="Google Shape;358;p40"/>
          <p:cNvGrpSpPr/>
          <p:nvPr/>
        </p:nvGrpSpPr>
        <p:grpSpPr>
          <a:xfrm>
            <a:off x="2924092" y="966610"/>
            <a:ext cx="5824108" cy="3954524"/>
            <a:chOff x="2924092" y="966610"/>
            <a:chExt cx="5824108" cy="3954524"/>
          </a:xfrm>
        </p:grpSpPr>
        <p:pic>
          <p:nvPicPr>
            <p:cNvPr id="359" name="Google Shape;359;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60" name="Google Shape;360;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61" name="Google Shape;361;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62" name="Google Shape;362;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63" name="Google Shape;363;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64" name="Google Shape;364;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65" name="Google Shape;365;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66" name="Google Shape;366;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67" name="Google Shape;367;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8" name="Google Shape;368;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369" name="Google Shape;369;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Open Mainframe Project builds </a:t>
            </a:r>
            <a:r>
              <a:rPr b="1" lang="en-US" sz="2500"/>
              <a:t>sustainable open source</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374" name="Shape 374"/>
        <p:cNvGrpSpPr/>
        <p:nvPr/>
      </p:nvGrpSpPr>
      <p:grpSpPr>
        <a:xfrm>
          <a:off x="0" y="0"/>
          <a:ext cx="0" cy="0"/>
          <a:chOff x="0" y="0"/>
          <a:chExt cx="0" cy="0"/>
        </a:xfrm>
      </p:grpSpPr>
      <p:pic>
        <p:nvPicPr>
          <p:cNvPr id="375" name="Google Shape;375;p4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382" name="Google Shape;382;p42"/>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383" name="Google Shape;383;p42"/>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384" name="Google Shape;384;p42"/>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385" name="Google Shape;385;p42"/>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386" name="Google Shape;386;p42"/>
          <p:cNvGrpSpPr/>
          <p:nvPr/>
        </p:nvGrpSpPr>
        <p:grpSpPr>
          <a:xfrm>
            <a:off x="790925" y="3062275"/>
            <a:ext cx="546300" cy="546300"/>
            <a:chOff x="790925" y="2833675"/>
            <a:chExt cx="546300" cy="546300"/>
          </a:xfrm>
        </p:grpSpPr>
        <p:sp>
          <p:nvSpPr>
            <p:cNvPr id="387" name="Google Shape;387;p42"/>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2"/>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89" name="Google Shape;389;p42"/>
          <p:cNvGrpSpPr/>
          <p:nvPr/>
        </p:nvGrpSpPr>
        <p:grpSpPr>
          <a:xfrm>
            <a:off x="3102133" y="3062275"/>
            <a:ext cx="546300" cy="546300"/>
            <a:chOff x="2966775" y="2833675"/>
            <a:chExt cx="546300" cy="546300"/>
          </a:xfrm>
        </p:grpSpPr>
        <p:sp>
          <p:nvSpPr>
            <p:cNvPr id="390" name="Google Shape;390;p42"/>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2"/>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92" name="Google Shape;392;p42"/>
          <p:cNvGrpSpPr/>
          <p:nvPr/>
        </p:nvGrpSpPr>
        <p:grpSpPr>
          <a:xfrm>
            <a:off x="5413342" y="3062275"/>
            <a:ext cx="546300" cy="546300"/>
            <a:chOff x="5373650" y="2863650"/>
            <a:chExt cx="546300" cy="546300"/>
          </a:xfrm>
        </p:grpSpPr>
        <p:sp>
          <p:nvSpPr>
            <p:cNvPr id="393" name="Google Shape;393;p42"/>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42"/>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95" name="Google Shape;395;p42"/>
          <p:cNvGrpSpPr/>
          <p:nvPr/>
        </p:nvGrpSpPr>
        <p:grpSpPr>
          <a:xfrm>
            <a:off x="7724550" y="3062275"/>
            <a:ext cx="546300" cy="546300"/>
            <a:chOff x="7724550" y="2897000"/>
            <a:chExt cx="546300" cy="546300"/>
          </a:xfrm>
        </p:grpSpPr>
        <p:sp>
          <p:nvSpPr>
            <p:cNvPr id="396" name="Google Shape;396;p42"/>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42"/>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98" name="Google Shape;398;p42"/>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404" name="Google Shape;404;p43"/>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405" name="Google Shape;405;p43"/>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406" name="Google Shape;406;p43"/>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407" name="Google Shape;407;p43"/>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408" name="Google Shape;408;p43"/>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409" name="Google Shape;409;p43"/>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410" name="Google Shape;410;p43"/>
          <p:cNvPicPr preferRelativeResize="0"/>
          <p:nvPr/>
        </p:nvPicPr>
        <p:blipFill>
          <a:blip r:embed="rId5">
            <a:alphaModFix/>
          </a:blip>
          <a:stretch>
            <a:fillRect/>
          </a:stretch>
        </p:blipFill>
        <p:spPr>
          <a:xfrm>
            <a:off x="1946650" y="2932525"/>
            <a:ext cx="2002276" cy="530475"/>
          </a:xfrm>
          <a:prstGeom prst="rect">
            <a:avLst/>
          </a:prstGeom>
          <a:noFill/>
          <a:ln>
            <a:noFill/>
          </a:ln>
        </p:spPr>
      </p:pic>
      <p:pic>
        <p:nvPicPr>
          <p:cNvPr id="411" name="Google Shape;411;p43"/>
          <p:cNvPicPr preferRelativeResize="0"/>
          <p:nvPr/>
        </p:nvPicPr>
        <p:blipFill>
          <a:blip r:embed="rId6">
            <a:alphaModFix/>
          </a:blip>
          <a:stretch>
            <a:fillRect/>
          </a:stretch>
        </p:blipFill>
        <p:spPr>
          <a:xfrm>
            <a:off x="1946651" y="3949700"/>
            <a:ext cx="3535025" cy="465825"/>
          </a:xfrm>
          <a:prstGeom prst="rect">
            <a:avLst/>
          </a:prstGeom>
          <a:noFill/>
          <a:ln>
            <a:noFill/>
          </a:ln>
        </p:spPr>
      </p:pic>
      <p:pic>
        <p:nvPicPr>
          <p:cNvPr id="412" name="Google Shape;412;p43"/>
          <p:cNvPicPr preferRelativeResize="0"/>
          <p:nvPr/>
        </p:nvPicPr>
        <p:blipFill rotWithShape="1">
          <a:blip r:embed="rId7">
            <a:alphaModFix/>
          </a:blip>
          <a:srcRect b="65633" l="0" r="0" t="0"/>
          <a:stretch/>
        </p:blipFill>
        <p:spPr>
          <a:xfrm>
            <a:off x="1877400" y="1367000"/>
            <a:ext cx="7253100" cy="719325"/>
          </a:xfrm>
          <a:prstGeom prst="rect">
            <a:avLst/>
          </a:prstGeom>
          <a:noFill/>
          <a:ln>
            <a:noFill/>
          </a:ln>
        </p:spPr>
      </p:pic>
      <p:pic>
        <p:nvPicPr>
          <p:cNvPr id="413" name="Google Shape;413;p43"/>
          <p:cNvPicPr preferRelativeResize="0"/>
          <p:nvPr/>
        </p:nvPicPr>
        <p:blipFill rotWithShape="1">
          <a:blip r:embed="rId7">
            <a:alphaModFix/>
          </a:blip>
          <a:srcRect b="0" l="0" r="0" t="69493"/>
          <a:stretch/>
        </p:blipFill>
        <p:spPr>
          <a:xfrm>
            <a:off x="1884050" y="2021701"/>
            <a:ext cx="7253100" cy="63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419" name="Google Shape;419;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800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420" name="Google Shape;420;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421" name="Google Shape;421;p44"/>
          <p:cNvGrpSpPr/>
          <p:nvPr/>
        </p:nvGrpSpPr>
        <p:grpSpPr>
          <a:xfrm>
            <a:off x="163028" y="2976905"/>
            <a:ext cx="8523871" cy="1748496"/>
            <a:chOff x="163028" y="2976905"/>
            <a:chExt cx="8523871" cy="1748496"/>
          </a:xfrm>
        </p:grpSpPr>
        <p:grpSp>
          <p:nvGrpSpPr>
            <p:cNvPr id="422" name="Google Shape;422;p44"/>
            <p:cNvGrpSpPr/>
            <p:nvPr/>
          </p:nvGrpSpPr>
          <p:grpSpPr>
            <a:xfrm>
              <a:off x="2396375" y="2976905"/>
              <a:ext cx="4868470" cy="1329099"/>
              <a:chOff x="2124182" y="3261975"/>
              <a:chExt cx="4407052" cy="1138025"/>
            </a:xfrm>
          </p:grpSpPr>
          <p:pic>
            <p:nvPicPr>
              <p:cNvPr id="423" name="Google Shape;423;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424" name="Google Shape;424;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425" name="Google Shape;425;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426" name="Google Shape;426;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427" name="Google Shape;427;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428" name="Google Shape;428;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429" name="Google Shape;429;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430" name="Google Shape;430;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431" name="Google Shape;431;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432" name="Google Shape;432;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433" name="Google Shape;433;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434" name="Google Shape;434;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435" name="Google Shape;435;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436" name="Google Shape;436;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442" name="Google Shape;442;p45"/>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443" name="Google Shape;443;p45"/>
          <p:cNvPicPr preferRelativeResize="0"/>
          <p:nvPr/>
        </p:nvPicPr>
        <p:blipFill rotWithShape="1">
          <a:blip r:embed="rId4">
            <a:alphaModFix/>
          </a:blip>
          <a:srcRect b="37659" l="0" r="4561" t="0"/>
          <a:stretch/>
        </p:blipFill>
        <p:spPr>
          <a:xfrm>
            <a:off x="0" y="774738"/>
            <a:ext cx="9144003" cy="36367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449" name="Google Shape;449;p46"/>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450" name="Google Shape;450;p46"/>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Why Open Source for mainframe?</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a:t>
            </a:r>
            <a:endParaRPr/>
          </a:p>
          <a:p>
            <a:pPr indent="0" lvl="0" marL="0" rtl="0" algn="l">
              <a:spcBef>
                <a:spcPts val="400"/>
              </a:spcBef>
              <a:spcAft>
                <a:spcPts val="0"/>
              </a:spcAft>
              <a:buClr>
                <a:schemeClr val="dk1"/>
              </a:buClr>
              <a:buSzPts val="1100"/>
              <a:buFont typeface="Arial"/>
              <a:buNone/>
            </a:pPr>
            <a:r>
              <a:rPr lang="en-US"/>
              <a:t>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p:txBody>
      </p:sp>
      <p:sp>
        <p:nvSpPr>
          <p:cNvPr id="456" name="Google Shape;456;p4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457" name="Google Shape;457;p4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458" name="Google Shape;458;p4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459" name="Google Shape;459;p4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30000+ Commits, 250+ committers all time</a:t>
            </a:r>
            <a:endParaRPr/>
          </a:p>
          <a:p>
            <a:pPr indent="0" lvl="0" marL="0" rtl="0" algn="l">
              <a:spcBef>
                <a:spcPts val="400"/>
              </a:spcBef>
              <a:spcAft>
                <a:spcPts val="0"/>
              </a:spcAft>
              <a:buClr>
                <a:schemeClr val="dk1"/>
              </a:buClr>
              <a:buSzPts val="1100"/>
              <a:buFont typeface="Arial"/>
              <a:buNone/>
            </a:pPr>
            <a:r>
              <a:rPr lang="en-US"/>
              <a:t>Zowe gaining significant mindshare in DevOps community</a:t>
            </a:r>
            <a:endParaRPr/>
          </a:p>
          <a:p>
            <a:pPr indent="0" lvl="0" marL="0" rtl="0" algn="l">
              <a:spcBef>
                <a:spcPts val="400"/>
              </a:spcBef>
              <a:spcAft>
                <a:spcPts val="0"/>
              </a:spcAft>
              <a:buClr>
                <a:schemeClr val="dk1"/>
              </a:buClr>
              <a:buSzPts val="1100"/>
              <a:buFont typeface="Arial"/>
              <a:buNone/>
            </a:pPr>
            <a:r>
              <a:rPr lang="en-US"/>
              <a:t>50+ Zowe Conformant offerings from vendors including ASG, BMC, Broadcom, IBM, MicroFocus, Phoenix Software International, Rocket Software</a:t>
            </a:r>
            <a:endParaRPr/>
          </a:p>
          <a:p>
            <a:pPr indent="0" lvl="0" marL="0" rtl="0" algn="l">
              <a:spcBef>
                <a:spcPts val="400"/>
              </a:spcBef>
              <a:spcAft>
                <a:spcPts val="0"/>
              </a:spcAft>
              <a:buClr>
                <a:schemeClr val="dk1"/>
              </a:buClr>
              <a:buSzPts val="1100"/>
              <a:buFont typeface="Arial"/>
              <a:buNone/>
            </a:pPr>
            <a:r>
              <a:rPr lang="en-US"/>
              <a:t>2 Zowe Conformant Support Providers - Broadcom and IBM</a:t>
            </a:r>
            <a:endParaRPr/>
          </a:p>
          <a:p>
            <a:pPr indent="0" lvl="0" marL="0" rtl="0" algn="l">
              <a:spcBef>
                <a:spcPts val="400"/>
              </a:spcBef>
              <a:spcAft>
                <a:spcPts val="0"/>
              </a:spcAft>
              <a:buNone/>
            </a:pPr>
            <a:r>
              <a:rPr lang="en-US"/>
              <a:t>New project contributions from BMC, IBA Group, Vicom Infinity, and others, has grown codebase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465" name="Google Shape;465;p4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466" name="Google Shape;466;p4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467" name="Google Shape;467;p4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468" name="Google Shape;468;p4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469" name="Google Shape;469;p4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470" name="Google Shape;470;p48"/>
          <p:cNvPicPr preferRelativeResize="0"/>
          <p:nvPr/>
        </p:nvPicPr>
        <p:blipFill>
          <a:blip r:embed="rId6">
            <a:alphaModFix/>
          </a:blip>
          <a:stretch>
            <a:fillRect/>
          </a:stretch>
        </p:blipFill>
        <p:spPr>
          <a:xfrm>
            <a:off x="5648687" y="1174741"/>
            <a:ext cx="1435975" cy="560025"/>
          </a:xfrm>
          <a:prstGeom prst="rect">
            <a:avLst/>
          </a:prstGeom>
          <a:noFill/>
          <a:ln>
            <a:noFill/>
          </a:ln>
        </p:spPr>
      </p:pic>
      <p:pic>
        <p:nvPicPr>
          <p:cNvPr id="471" name="Google Shape;471;p48"/>
          <p:cNvPicPr preferRelativeResize="0"/>
          <p:nvPr/>
        </p:nvPicPr>
        <p:blipFill>
          <a:blip r:embed="rId7">
            <a:alphaModFix/>
          </a:blip>
          <a:stretch>
            <a:fillRect/>
          </a:stretch>
        </p:blipFill>
        <p:spPr>
          <a:xfrm>
            <a:off x="7434625" y="1157975"/>
            <a:ext cx="1435975" cy="593556"/>
          </a:xfrm>
          <a:prstGeom prst="rect">
            <a:avLst/>
          </a:prstGeom>
          <a:noFill/>
          <a:ln>
            <a:noFill/>
          </a:ln>
        </p:spPr>
      </p:pic>
      <p:pic>
        <p:nvPicPr>
          <p:cNvPr id="472" name="Google Shape;472;p48"/>
          <p:cNvPicPr preferRelativeResize="0"/>
          <p:nvPr/>
        </p:nvPicPr>
        <p:blipFill>
          <a:blip r:embed="rId8">
            <a:alphaModFix/>
          </a:blip>
          <a:stretch>
            <a:fillRect/>
          </a:stretch>
        </p:blipFill>
        <p:spPr>
          <a:xfrm>
            <a:off x="2089589" y="1249488"/>
            <a:ext cx="1494325" cy="4105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478" name="Google Shape;478;p49"/>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479" name="Google Shape;479;p49"/>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480" name="Google Shape;480;p49"/>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481" name="Google Shape;481;p4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482" name="Google Shape;482;p4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COBOL Programming Course as an open source project in April 2020</a:t>
            </a:r>
            <a:endParaRPr/>
          </a:p>
          <a:p>
            <a:pPr indent="0" lvl="0" marL="0" rtl="0" algn="l">
              <a:spcBef>
                <a:spcPts val="400"/>
              </a:spcBef>
              <a:spcAft>
                <a:spcPts val="0"/>
              </a:spcAft>
              <a:buClr>
                <a:schemeClr val="dk1"/>
              </a:buClr>
              <a:buSzPts val="1100"/>
              <a:buFont typeface="Arial"/>
              <a:buNone/>
            </a:pPr>
            <a:r>
              <a:rPr lang="en-US"/>
              <a:t>Created collaboration forums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COBOL Working Group to bring together leaders in thinking about the future of COBOL</a:t>
            </a:r>
            <a:endParaRPr/>
          </a:p>
          <a:p>
            <a:pPr indent="0" lvl="0" marL="0" rtl="0" algn="l">
              <a:spcBef>
                <a:spcPts val="400"/>
              </a:spcBef>
              <a:spcAft>
                <a:spcPts val="0"/>
              </a:spcAft>
              <a:buNone/>
            </a:pPr>
            <a:r>
              <a:rPr lang="en-US"/>
              <a:t>COBOL Check project launched, bringing TDD practices to COBOL</a:t>
            </a:r>
            <a:endParaRPr/>
          </a:p>
        </p:txBody>
      </p:sp>
      <p:sp>
        <p:nvSpPr>
          <p:cNvPr id="483" name="Google Shape;483;p4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“Calling all COBOL Programmers” forum has had over 1800 individuals make themselves available since April 2020</a:t>
            </a:r>
            <a:endParaRPr/>
          </a:p>
          <a:p>
            <a:pPr indent="0" lvl="0" marL="0" rtl="0" algn="l">
              <a:spcBef>
                <a:spcPts val="400"/>
              </a:spcBef>
              <a:spcAft>
                <a:spcPts val="0"/>
              </a:spcAft>
              <a:buClr>
                <a:schemeClr val="dk1"/>
              </a:buClr>
              <a:buSzPts val="1100"/>
              <a:buFont typeface="Arial"/>
              <a:buNone/>
            </a:pPr>
            <a:r>
              <a:rPr lang="en-US"/>
              <a:t>COBOL Programming Course has 1.9k stars and 400+ forks, along with 17 contributors from several organizations.</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489" name="Google Shape;489;p5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490" name="Google Shape;490;p5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491" name="Google Shape;491;p5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492" name="Google Shape;492;p5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a:t>
            </a:r>
            <a:r>
              <a:rPr lang="en-US"/>
              <a:t>0+ mentees completed the program, with broader classwork focus reaching 100+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99" name="Google Shape;499;p5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Meet the Open Mainframe Project Ambassadors</a:t>
            </a:r>
            <a:endParaRPr sz="2600"/>
          </a:p>
        </p:txBody>
      </p:sp>
      <p:sp>
        <p:nvSpPr>
          <p:cNvPr id="505" name="Google Shape;505;p52"/>
          <p:cNvSpPr txBox="1"/>
          <p:nvPr>
            <p:ph idx="1" type="body"/>
          </p:nvPr>
        </p:nvSpPr>
        <p:spPr>
          <a:xfrm>
            <a:off x="317500" y="943425"/>
            <a:ext cx="42474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US" sz="1250"/>
              <a:t>ACTION: If you would like an ambassador to speak at your event, please contact </a:t>
            </a:r>
            <a:r>
              <a:rPr b="1" lang="en-US" sz="1250" u="sng">
                <a:solidFill>
                  <a:schemeClr val="hlink"/>
                </a:solidFill>
                <a:hlinkClick r:id="rId3"/>
              </a:rPr>
              <a:t>pr@openmainframeproject.org</a:t>
            </a:r>
            <a:r>
              <a:rPr b="1" lang="en-US" sz="1250"/>
              <a:t> with the name of the conference, date and links.</a:t>
            </a:r>
            <a:endParaRPr b="1" sz="1250"/>
          </a:p>
        </p:txBody>
      </p:sp>
      <p:pic>
        <p:nvPicPr>
          <p:cNvPr id="506" name="Google Shape;506;p52"/>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07" name="Google Shape;507;p52"/>
          <p:cNvPicPr preferRelativeResize="0"/>
          <p:nvPr/>
        </p:nvPicPr>
        <p:blipFill>
          <a:blip r:embed="rId5">
            <a:alphaModFix/>
          </a:blip>
          <a:stretch>
            <a:fillRect/>
          </a:stretch>
        </p:blipFill>
        <p:spPr>
          <a:xfrm>
            <a:off x="4835050" y="0"/>
            <a:ext cx="4308951" cy="51098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514" name="Google Shape;514;p53"/>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15" name="Google Shape;515;p53"/>
          <p:cNvSpPr txBox="1"/>
          <p:nvPr/>
        </p:nvSpPr>
        <p:spPr>
          <a:xfrm>
            <a:off x="4332475" y="2666525"/>
            <a:ext cx="48183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chemeClr val="hlink"/>
                </a:solidFill>
                <a:latin typeface="Gill Sans"/>
                <a:ea typeface="Gill Sans"/>
                <a:cs typeface="Gill Sans"/>
                <a:sym typeface="Gill Sans"/>
                <a:hlinkClick r:id="rId3"/>
              </a:rPr>
              <a:t>https://events.linuxfoundation.org/open-mainframe-summit-2022</a:t>
            </a:r>
            <a:endParaRPr b="0" i="0" sz="1400" u="none" cap="none" strike="noStrike">
              <a:solidFill>
                <a:srgbClr val="000000"/>
              </a:solidFill>
              <a:latin typeface="Gill Sans"/>
              <a:ea typeface="Gill Sans"/>
              <a:cs typeface="Gill Sans"/>
              <a:sym typeface="Gill Sans"/>
            </a:endParaRPr>
          </a:p>
        </p:txBody>
      </p:sp>
      <p:pic>
        <p:nvPicPr>
          <p:cNvPr id="516" name="Google Shape;516;p53"/>
          <p:cNvPicPr preferRelativeResize="0"/>
          <p:nvPr/>
        </p:nvPicPr>
        <p:blipFill>
          <a:blip r:embed="rId4">
            <a:alphaModFix/>
          </a:blip>
          <a:stretch>
            <a:fillRect/>
          </a:stretch>
        </p:blipFill>
        <p:spPr>
          <a:xfrm>
            <a:off x="5452813" y="922025"/>
            <a:ext cx="2577625" cy="1047150"/>
          </a:xfrm>
          <a:prstGeom prst="rect">
            <a:avLst/>
          </a:prstGeom>
          <a:noFill/>
          <a:ln>
            <a:noFill/>
          </a:ln>
        </p:spPr>
      </p:pic>
      <p:sp>
        <p:nvSpPr>
          <p:cNvPr id="517" name="Google Shape;517;p53"/>
          <p:cNvSpPr txBox="1"/>
          <p:nvPr/>
        </p:nvSpPr>
        <p:spPr>
          <a:xfrm>
            <a:off x="5109775" y="2069625"/>
            <a:ext cx="3263700" cy="123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21 – 22, 2022</a:t>
            </a:r>
            <a:endParaRPr b="1" sz="1700"/>
          </a:p>
          <a:p>
            <a:pPr indent="0" lvl="0" marL="0" rtl="0" algn="ctr">
              <a:lnSpc>
                <a:spcPct val="140000"/>
              </a:lnSpc>
              <a:spcBef>
                <a:spcPts val="400"/>
              </a:spcBef>
              <a:spcAft>
                <a:spcPts val="0"/>
              </a:spcAft>
              <a:buClr>
                <a:schemeClr val="dk1"/>
              </a:buClr>
              <a:buSzPts val="1100"/>
              <a:buFont typeface="Arial"/>
              <a:buNone/>
            </a:pPr>
            <a:r>
              <a:rPr lang="en-US" sz="1700"/>
              <a:t>Philadelphia, PA</a:t>
            </a:r>
            <a:endParaRPr sz="1700"/>
          </a:p>
          <a:p>
            <a:pPr indent="0" lvl="0" marL="0" rtl="0" algn="ctr">
              <a:lnSpc>
                <a:spcPct val="140000"/>
              </a:lnSpc>
              <a:spcBef>
                <a:spcPts val="400"/>
              </a:spcBef>
              <a:spcAft>
                <a:spcPts val="400"/>
              </a:spcAft>
              <a:buNone/>
            </a:pPr>
            <a:r>
              <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23" name="Google Shape;523;p54"/>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524" name="Google Shape;524;p54"/>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525" name="Google Shape;525;p54"/>
          <p:cNvGrpSpPr/>
          <p:nvPr/>
        </p:nvGrpSpPr>
        <p:grpSpPr>
          <a:xfrm>
            <a:off x="879958" y="4525041"/>
            <a:ext cx="2910942" cy="381009"/>
            <a:chOff x="879958" y="4525041"/>
            <a:chExt cx="2910942" cy="381009"/>
          </a:xfrm>
        </p:grpSpPr>
        <p:pic>
          <p:nvPicPr>
            <p:cNvPr id="526" name="Google Shape;526;p54"/>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527" name="Google Shape;527;p54"/>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528" name="Google Shape;528;p54"/>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535" name="Google Shape;535;p5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536" name="Google Shape;536;p5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37" name="Google Shape;537;p5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6"/>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544" name="Google Shape;544;p56"/>
          <p:cNvGrpSpPr/>
          <p:nvPr/>
        </p:nvGrpSpPr>
        <p:grpSpPr>
          <a:xfrm>
            <a:off x="557875" y="796100"/>
            <a:ext cx="2678801" cy="3901775"/>
            <a:chOff x="1718400" y="1321825"/>
            <a:chExt cx="2678801" cy="3901775"/>
          </a:xfrm>
        </p:grpSpPr>
        <p:pic>
          <p:nvPicPr>
            <p:cNvPr id="545" name="Google Shape;545;p56"/>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546" name="Google Shape;546;p56"/>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547" name="Google Shape;547;p56"/>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548" name="Google Shape;548;p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Growing diversity and inclusion in mainframe</a:t>
            </a:r>
            <a:endParaRPr/>
          </a:p>
        </p:txBody>
      </p:sp>
      <p:pic>
        <p:nvPicPr>
          <p:cNvPr id="549" name="Google Shape;549;p56"/>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550" name="Google Shape;550;p56"/>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551" name="Google Shape;551;p56"/>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552" name="Google Shape;552;p56"/>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a:p>
            <a:pPr indent="0" lvl="0" marL="0" rtl="0" algn="l">
              <a:spcBef>
                <a:spcPts val="0"/>
              </a:spcBef>
              <a:spcAft>
                <a:spcPts val="0"/>
              </a:spcAft>
              <a:buClr>
                <a:schemeClr val="dk1"/>
              </a:buClr>
              <a:buSzPts val="1100"/>
              <a:buFont typeface="Arial"/>
              <a:buNone/>
            </a:pPr>
            <a:r>
              <a:t/>
            </a:r>
            <a:endParaRPr/>
          </a:p>
          <a:p>
            <a:pPr indent="-419100" lvl="0" marL="457200" rtl="0" algn="l">
              <a:spcBef>
                <a:spcPts val="0"/>
              </a:spcBef>
              <a:spcAft>
                <a:spcPts val="0"/>
              </a:spcAft>
              <a:buSzPts val="3000"/>
              <a:buAutoNum type="arabicPeriod"/>
            </a:pPr>
            <a:r>
              <a:rPr lang="en-US"/>
              <a:t>Open Source accelerates innovation</a:t>
            </a:r>
            <a:endParaRPr/>
          </a:p>
          <a:p>
            <a:pPr indent="-419100" lvl="0" marL="457200" rtl="0" algn="l">
              <a:spcBef>
                <a:spcPts val="0"/>
              </a:spcBef>
              <a:spcAft>
                <a:spcPts val="0"/>
              </a:spcAft>
              <a:buSzPts val="3000"/>
              <a:buAutoNum type="arabicPeriod"/>
            </a:pPr>
            <a:r>
              <a:rPr lang="en-US"/>
              <a:t>Open Source is (more) secure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7"/>
          <p:cNvSpPr txBox="1"/>
          <p:nvPr>
            <p:ph type="title"/>
          </p:nvPr>
        </p:nvSpPr>
        <p:spPr>
          <a:xfrm>
            <a:off x="334000" y="159450"/>
            <a:ext cx="3280200" cy="481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Being an example of diversity in leadership in mainframe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800"/>
              <a:t>Over </a:t>
            </a:r>
            <a:r>
              <a:rPr b="1" lang="en-US" sz="1800"/>
              <a:t>35%</a:t>
            </a:r>
            <a:r>
              <a:rPr lang="en-US" sz="1800"/>
              <a:t> of Open Mainframe Project Leadership is Female</a:t>
            </a:r>
            <a:endParaRPr sz="3400"/>
          </a:p>
        </p:txBody>
      </p:sp>
      <p:pic>
        <p:nvPicPr>
          <p:cNvPr id="559" name="Google Shape;559;p57"/>
          <p:cNvPicPr preferRelativeResize="0"/>
          <p:nvPr/>
        </p:nvPicPr>
        <p:blipFill>
          <a:blip r:embed="rId3">
            <a:alphaModFix/>
          </a:blip>
          <a:stretch>
            <a:fillRect/>
          </a:stretch>
        </p:blipFill>
        <p:spPr>
          <a:xfrm>
            <a:off x="3659499" y="3"/>
            <a:ext cx="5484498" cy="51068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t>Bringing together the open source and mainframe conversation</a:t>
            </a:r>
            <a:endParaRPr sz="2300"/>
          </a:p>
        </p:txBody>
      </p:sp>
      <p:sp>
        <p:nvSpPr>
          <p:cNvPr id="565" name="Google Shape;565;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66" name="Google Shape;566;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67" name="Google Shape;567;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68" name="Google Shape;568;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2" name="Shape 572"/>
        <p:cNvGrpSpPr/>
        <p:nvPr/>
      </p:nvGrpSpPr>
      <p:grpSpPr>
        <a:xfrm>
          <a:off x="0" y="0"/>
          <a:ext cx="0" cy="0"/>
          <a:chOff x="0" y="0"/>
          <a:chExt cx="0" cy="0"/>
        </a:xfrm>
      </p:grpSpPr>
      <p:graphicFrame>
        <p:nvGraphicFramePr>
          <p:cNvPr id="573" name="Google Shape;573;p59"/>
          <p:cNvGraphicFramePr/>
          <p:nvPr/>
        </p:nvGraphicFramePr>
        <p:xfrm>
          <a:off x="-25" y="-11800"/>
          <a:ext cx="3000000" cy="3000000"/>
        </p:xfrm>
        <a:graphic>
          <a:graphicData uri="http://schemas.openxmlformats.org/drawingml/2006/table">
            <a:tbl>
              <a:tblPr>
                <a:noFill/>
                <a:tableStyleId>{A5381793-6361-44BB-9738-076E56CD6B00}</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74" name="Google Shape;574;p59"/>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contribute to projects</a:t>
            </a:r>
            <a:endParaRPr/>
          </a:p>
        </p:txBody>
      </p:sp>
      <p:sp>
        <p:nvSpPr>
          <p:cNvPr id="580" name="Google Shape;580;p60"/>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581" name="Google Shape;581;p6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1"/>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88" name="Google Shape;588;p61"/>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89" name="Google Shape;589;p61"/>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90" name="Google Shape;590;p61"/>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91" name="Google Shape;591;p61"/>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92" name="Google Shape;592;p61"/>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93" name="Google Shape;593;p61"/>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94" name="Google Shape;594;p61"/>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95" name="Google Shape;595;p61"/>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lt1"/>
                </a:solidFill>
                <a:latin typeface="Gill Sans"/>
                <a:ea typeface="Gill Sans"/>
                <a:cs typeface="Gill Sans"/>
                <a:sym typeface="Gill Sans"/>
                <a:hlinkClick r:id="rId7">
                  <a:extLst>
                    <a:ext uri="{A12FA001-AC4F-418D-AE19-62706E023703}">
                      <ahyp:hlinkClr val="tx"/>
                    </a:ext>
                  </a:extLst>
                </a:hlinkClick>
              </a:rPr>
              <a:t>https://www.openmainframeproject.org/about/join</a:t>
            </a:r>
            <a:r>
              <a:rPr lang="en-US">
                <a:solidFill>
                  <a:schemeClr val="lt1"/>
                </a:solidFill>
                <a:latin typeface="Gill Sans"/>
                <a:ea typeface="Gill Sans"/>
                <a:cs typeface="Gill Sans"/>
                <a:sym typeface="Gill Sans"/>
              </a:rPr>
              <a:t> </a:t>
            </a:r>
            <a:endParaRPr>
              <a:solidFill>
                <a:schemeClr val="lt1"/>
              </a:solidFill>
              <a:latin typeface="Gill Sans"/>
              <a:ea typeface="Gill Sans"/>
              <a:cs typeface="Gill Sans"/>
              <a:sym typeface="Gill Sans"/>
            </a:endParaRPr>
          </a:p>
        </p:txBody>
      </p:sp>
      <p:sp>
        <p:nvSpPr>
          <p:cNvPr id="596" name="Google Shape;596;p6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603" name="Google Shape;603;p62"/>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604" name="Google Shape;604;p62"/>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605" name="Google Shape;605;p6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sp>
        <p:nvSpPr>
          <p:cNvPr id="606" name="Google Shape;606;p62"/>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607" name="Google Shape;607;p62"/>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608" name="Google Shape;608;p62"/>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12c copy" id="613" name="Google Shape;613;p6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14" name="Google Shape;614;p6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5" name="Google Shape;615;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 name="Google Shape;616;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17" name="Google Shape;617;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18" name="Google Shape;618;p6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624" name="Google Shape;624;p64"/>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5"/>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30" name="Google Shape;630;p65"/>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37" name="Google Shape;637;p6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888888"/>
                </a:solidFill>
              </a:rPr>
              <a:t>Why Open Source for mainframe?</a:t>
            </a:r>
            <a:endParaRPr>
              <a:solidFill>
                <a:srgbClr val="888888"/>
              </a:solidFill>
            </a:endParaRPr>
          </a:p>
          <a:p>
            <a:pPr indent="0" lvl="0" marL="0" rtl="0" algn="l">
              <a:spcBef>
                <a:spcPts val="0"/>
              </a:spcBef>
              <a:spcAft>
                <a:spcPts val="0"/>
              </a:spcAft>
              <a:buNone/>
            </a:pPr>
            <a:r>
              <a:t/>
            </a:r>
            <a:endParaRPr>
              <a:solidFill>
                <a:schemeClr val="lt1"/>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accelerates innovation</a:t>
            </a:r>
            <a:endParaRPr b="1">
              <a:solidFill>
                <a:schemeClr val="lt1"/>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is (more) secure</a:t>
            </a:r>
            <a:endParaRPr>
              <a:solidFill>
                <a:srgbClr val="7F7F7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44" name="Google Shape;644;p6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645" name="Google Shape;645;p67"/>
          <p:cNvGrpSpPr/>
          <p:nvPr/>
        </p:nvGrpSpPr>
        <p:grpSpPr>
          <a:xfrm>
            <a:off x="7449638" y="867226"/>
            <a:ext cx="1435200" cy="4101699"/>
            <a:chOff x="7850187" y="970151"/>
            <a:chExt cx="1435200" cy="4101699"/>
          </a:xfrm>
        </p:grpSpPr>
        <p:pic>
          <p:nvPicPr>
            <p:cNvPr id="646" name="Google Shape;646;p67"/>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647" name="Google Shape;647;p67"/>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648" name="Google Shape;648;p67"/>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649" name="Google Shape;649;p6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650" name="Google Shape;650;p6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51" name="Google Shape;651;p67"/>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2021 from 5 press announcements</a:t>
              </a:r>
              <a:endParaRPr sz="1100">
                <a:latin typeface="Gill Sans"/>
                <a:ea typeface="Gill Sans"/>
                <a:cs typeface="Gill Sans"/>
                <a:sym typeface="Gill Sans"/>
              </a:endParaRPr>
            </a:p>
          </p:txBody>
        </p:sp>
      </p:grpSp>
      <p:pic>
        <p:nvPicPr>
          <p:cNvPr id="652" name="Google Shape;652;p67"/>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653" name="Google Shape;653;p67"/>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654" name="Google Shape;654;p67"/>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655" name="Google Shape;655;p67"/>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656" name="Google Shape;656;p67"/>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662" name="Google Shape;662;p68"/>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663" name="Google Shape;663;p68"/>
          <p:cNvPicPr preferRelativeResize="0"/>
          <p:nvPr/>
        </p:nvPicPr>
        <p:blipFill>
          <a:blip r:embed="rId3">
            <a:alphaModFix/>
          </a:blip>
          <a:stretch>
            <a:fillRect/>
          </a:stretch>
        </p:blipFill>
        <p:spPr>
          <a:xfrm>
            <a:off x="5340250" y="943427"/>
            <a:ext cx="3610601" cy="3269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669" name="Google Shape;669;p69"/>
          <p:cNvSpPr txBox="1"/>
          <p:nvPr>
            <p:ph idx="1" type="body"/>
          </p:nvPr>
        </p:nvSpPr>
        <p:spPr>
          <a:xfrm>
            <a:off x="317500" y="943425"/>
            <a:ext cx="60519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Latin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670" name="Google Shape;670;p69"/>
          <p:cNvPicPr preferRelativeResize="0"/>
          <p:nvPr/>
        </p:nvPicPr>
        <p:blipFill>
          <a:blip r:embed="rId7">
            <a:alphaModFix/>
          </a:blip>
          <a:stretch>
            <a:fillRect/>
          </a:stretch>
        </p:blipFill>
        <p:spPr>
          <a:xfrm>
            <a:off x="6369425" y="3054526"/>
            <a:ext cx="2391552" cy="1255326"/>
          </a:xfrm>
          <a:prstGeom prst="rect">
            <a:avLst/>
          </a:prstGeom>
          <a:noFill/>
          <a:ln>
            <a:noFill/>
          </a:ln>
        </p:spPr>
      </p:pic>
      <p:pic>
        <p:nvPicPr>
          <p:cNvPr id="671" name="Google Shape;671;p69"/>
          <p:cNvPicPr preferRelativeResize="0"/>
          <p:nvPr/>
        </p:nvPicPr>
        <p:blipFill>
          <a:blip r:embed="rId8">
            <a:alphaModFix/>
          </a:blip>
          <a:stretch>
            <a:fillRect/>
          </a:stretch>
        </p:blipFill>
        <p:spPr>
          <a:xfrm>
            <a:off x="6692964" y="1275425"/>
            <a:ext cx="1744476" cy="1463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677" name="Google Shape;677;p7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678" name="Google Shape;678;p7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79" name="Google Shape;679;p7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86" name="Google Shape;686;p7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687" name="Google Shape;687;p7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pic>
        <p:nvPicPr>
          <p:cNvPr id="688" name="Google Shape;688;p71"/>
          <p:cNvPicPr preferRelativeResize="0"/>
          <p:nvPr/>
        </p:nvPicPr>
        <p:blipFill rotWithShape="1">
          <a:blip r:embed="rId4">
            <a:alphaModFix/>
          </a:blip>
          <a:srcRect b="11059" l="0" r="0" t="4065"/>
          <a:stretch/>
        </p:blipFill>
        <p:spPr>
          <a:xfrm>
            <a:off x="4141775" y="828425"/>
            <a:ext cx="4713149" cy="3855799"/>
          </a:xfrm>
          <a:prstGeom prst="rect">
            <a:avLst/>
          </a:prstGeom>
          <a:noFill/>
          <a:ln>
            <a:noFill/>
          </a:ln>
        </p:spPr>
      </p:pic>
      <p:sp>
        <p:nvSpPr>
          <p:cNvPr id="689" name="Google Shape;689;p7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5"/>
              </a:rPr>
              <a:t>https://www.openmainframeproject.org/resources/careers</a:t>
            </a:r>
            <a:r>
              <a:rPr i="1" lang="en-US" sz="1200"/>
              <a:t> </a:t>
            </a:r>
            <a:endParaRPr i="1"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695" name="Google Shape;695;p72"/>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696" name="Google Shape;696;p7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3"/>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702" name="Google Shape;702;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703" name="Google Shape;703;p7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704" name="Google Shape;704;p7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711" name="Google Shape;711;p7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712" name="Google Shape;712;p7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718" name="Google Shape;718;p7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719" name="Google Shape;719;p7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726" name="Google Shape;726;p7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21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727" name="Google Shape;727;p76"/>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728" name="Google Shape;728;p76"/>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a:off x="1217544" y="1708351"/>
            <a:ext cx="1839031" cy="1856301"/>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32"/>
          <p:cNvSpPr/>
          <p:nvPr/>
        </p:nvSpPr>
        <p:spPr>
          <a:xfrm>
            <a:off x="3652485" y="1708351"/>
            <a:ext cx="1839031" cy="1856301"/>
          </a:xfrm>
          <a:prstGeom prst="roundRect">
            <a:avLst>
              <a:gd fmla="val 6573"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32"/>
          <p:cNvSpPr/>
          <p:nvPr/>
        </p:nvSpPr>
        <p:spPr>
          <a:xfrm>
            <a:off x="6087425" y="1708351"/>
            <a:ext cx="1839031" cy="1856301"/>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32"/>
          <p:cNvSpPr txBox="1"/>
          <p:nvPr/>
        </p:nvSpPr>
        <p:spPr>
          <a:xfrm>
            <a:off x="6221000" y="3728225"/>
            <a:ext cx="18057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205" name="Google Shape;205;p32"/>
          <p:cNvSpPr txBox="1"/>
          <p:nvPr/>
        </p:nvSpPr>
        <p:spPr>
          <a:xfrm>
            <a:off x="1217541" y="2757844"/>
            <a:ext cx="1839031"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Over 40 million OSS components available</a:t>
            </a:r>
            <a:r>
              <a:rPr b="0" baseline="30000" i="0" lang="en-US" sz="1000" u="none" cap="none" strike="noStrike">
                <a:solidFill>
                  <a:schemeClr val="lt1"/>
                </a:solidFill>
                <a:latin typeface="Arial"/>
                <a:ea typeface="Arial"/>
                <a:cs typeface="Arial"/>
                <a:sym typeface="Arial"/>
              </a:rPr>
              <a:t>1</a:t>
            </a:r>
            <a:endParaRPr b="0" baseline="30000" i="0" sz="1000" u="none" cap="none" strike="noStrike">
              <a:solidFill>
                <a:schemeClr val="lt1"/>
              </a:solidFill>
              <a:latin typeface="Arial"/>
              <a:ea typeface="Arial"/>
              <a:cs typeface="Arial"/>
              <a:sym typeface="Arial"/>
            </a:endParaRPr>
          </a:p>
        </p:txBody>
      </p:sp>
      <p:sp>
        <p:nvSpPr>
          <p:cNvPr id="206" name="Google Shape;206;p32"/>
          <p:cNvSpPr txBox="1"/>
          <p:nvPr/>
        </p:nvSpPr>
        <p:spPr>
          <a:xfrm>
            <a:off x="6183965" y="2757844"/>
            <a:ext cx="164595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 trillion package downloads a year</a:t>
            </a:r>
            <a:r>
              <a:rPr b="0" baseline="30000" i="0" lang="en-US" sz="1000" u="none" cap="none" strike="noStrike">
                <a:solidFill>
                  <a:schemeClr val="lt1"/>
                </a:solidFill>
                <a:latin typeface="Arial"/>
                <a:ea typeface="Arial"/>
                <a:cs typeface="Arial"/>
                <a:sym typeface="Arial"/>
              </a:rPr>
              <a:t>3</a:t>
            </a:r>
            <a:endParaRPr b="0" i="0" sz="1000" u="none" cap="none" strike="noStrike">
              <a:solidFill>
                <a:schemeClr val="lt1"/>
              </a:solidFill>
              <a:latin typeface="Arial"/>
              <a:ea typeface="Arial"/>
              <a:cs typeface="Arial"/>
              <a:sym typeface="Arial"/>
            </a:endParaRPr>
          </a:p>
        </p:txBody>
      </p:sp>
      <p:sp>
        <p:nvSpPr>
          <p:cNvPr id="207" name="Google Shape;207;p32"/>
          <p:cNvSpPr txBox="1"/>
          <p:nvPr/>
        </p:nvSpPr>
        <p:spPr>
          <a:xfrm>
            <a:off x="1217542"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40M</a:t>
            </a:r>
            <a:endParaRPr b="1" i="0" sz="4600" u="none" cap="none" strike="noStrike">
              <a:solidFill>
                <a:schemeClr val="lt1"/>
              </a:solidFill>
              <a:latin typeface="Open Sans"/>
              <a:ea typeface="Open Sans"/>
              <a:cs typeface="Open Sans"/>
              <a:sym typeface="Open Sans"/>
            </a:endParaRPr>
          </a:p>
        </p:txBody>
      </p:sp>
      <p:sp>
        <p:nvSpPr>
          <p:cNvPr id="208" name="Google Shape;208;p32"/>
          <p:cNvSpPr txBox="1"/>
          <p:nvPr/>
        </p:nvSpPr>
        <p:spPr>
          <a:xfrm>
            <a:off x="6087425"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2T</a:t>
            </a:r>
            <a:endParaRPr b="1" i="0" sz="4600" u="none" cap="none" strike="noStrike">
              <a:solidFill>
                <a:schemeClr val="lt1"/>
              </a:solidFill>
              <a:latin typeface="Open Sans"/>
              <a:ea typeface="Open Sans"/>
              <a:cs typeface="Open Sans"/>
              <a:sym typeface="Open Sans"/>
            </a:endParaRPr>
          </a:p>
        </p:txBody>
      </p:sp>
      <p:sp>
        <p:nvSpPr>
          <p:cNvPr id="209" name="Google Shape;209;p32"/>
          <p:cNvSpPr txBox="1"/>
          <p:nvPr/>
        </p:nvSpPr>
        <p:spPr>
          <a:xfrm>
            <a:off x="3652482" y="2757844"/>
            <a:ext cx="1839032"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OSS component releases available by 2026</a:t>
            </a:r>
            <a:r>
              <a:rPr b="0" baseline="30000" i="0" lang="en-US" sz="1000" u="none" cap="none" strike="noStrike">
                <a:solidFill>
                  <a:schemeClr val="lt1"/>
                </a:solidFill>
                <a:latin typeface="Arial"/>
                <a:ea typeface="Arial"/>
                <a:cs typeface="Arial"/>
                <a:sym typeface="Arial"/>
              </a:rPr>
              <a:t>2</a:t>
            </a:r>
            <a:endParaRPr b="0" i="0" sz="1000" u="none" cap="none" strike="noStrike">
              <a:solidFill>
                <a:schemeClr val="lt1"/>
              </a:solidFill>
              <a:latin typeface="Arial"/>
              <a:ea typeface="Arial"/>
              <a:cs typeface="Arial"/>
              <a:sym typeface="Arial"/>
            </a:endParaRPr>
          </a:p>
        </p:txBody>
      </p:sp>
      <p:sp>
        <p:nvSpPr>
          <p:cNvPr id="210" name="Google Shape;210;p32"/>
          <p:cNvSpPr txBox="1"/>
          <p:nvPr/>
        </p:nvSpPr>
        <p:spPr>
          <a:xfrm>
            <a:off x="3652484"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420M</a:t>
            </a:r>
            <a:endParaRPr b="1" i="0" sz="4600" u="none" cap="none" strike="noStrike">
              <a:solidFill>
                <a:schemeClr val="lt1"/>
              </a:solidFill>
              <a:latin typeface="Open Sans"/>
              <a:ea typeface="Open Sans"/>
              <a:cs typeface="Open Sans"/>
              <a:sym typeface="Open Sans"/>
            </a:endParaRPr>
          </a:p>
        </p:txBody>
      </p:sp>
      <p:sp>
        <p:nvSpPr>
          <p:cNvPr id="211" name="Google Shape;211;p32"/>
          <p:cNvSpPr txBox="1"/>
          <p:nvPr/>
        </p:nvSpPr>
        <p:spPr>
          <a:xfrm>
            <a:off x="0" y="4730381"/>
            <a:ext cx="2862985"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baseline="30000" i="0" lang="en-US" sz="600" u="none" cap="none" strike="noStrike">
                <a:solidFill>
                  <a:schemeClr val="dk1"/>
                </a:solidFill>
                <a:latin typeface="Arial"/>
                <a:ea typeface="Arial"/>
                <a:cs typeface="Arial"/>
                <a:sym typeface="Arial"/>
              </a:rPr>
              <a:t>1, 3</a:t>
            </a:r>
            <a:r>
              <a:rPr b="0" i="0" lang="en-US" sz="600" u="none" cap="none" strike="noStrike">
                <a:solidFill>
                  <a:schemeClr val="dk1"/>
                </a:solidFill>
                <a:latin typeface="Arial"/>
                <a:ea typeface="Arial"/>
                <a:cs typeface="Arial"/>
                <a:sym typeface="Arial"/>
              </a:rPr>
              <a:t> Sonatype, 2021 State of the Software Supply Chain</a:t>
            </a:r>
            <a:endParaRPr/>
          </a:p>
          <a:p>
            <a:pPr indent="0" lvl="0" marL="0" marR="0" rtl="0" algn="l">
              <a:lnSpc>
                <a:spcPct val="100000"/>
              </a:lnSpc>
              <a:spcBef>
                <a:spcPts val="0"/>
              </a:spcBef>
              <a:spcAft>
                <a:spcPts val="0"/>
              </a:spcAft>
              <a:buNone/>
            </a:pPr>
            <a:r>
              <a:rPr b="0" baseline="30000" i="0" lang="en-US" sz="600" u="none" cap="none" strike="noStrike">
                <a:solidFill>
                  <a:srgbClr val="000000"/>
                </a:solidFill>
                <a:latin typeface="Arial"/>
                <a:ea typeface="Arial"/>
                <a:cs typeface="Arial"/>
                <a:sym typeface="Arial"/>
              </a:rPr>
              <a:t>2 </a:t>
            </a:r>
            <a:r>
              <a:rPr b="0" i="0" lang="en-US" sz="600" u="none" cap="none" strike="noStrike">
                <a:solidFill>
                  <a:srgbClr val="000000"/>
                </a:solidFill>
                <a:latin typeface="Arial"/>
                <a:ea typeface="Arial"/>
                <a:cs typeface="Arial"/>
                <a:sym typeface="Arial"/>
              </a:rPr>
              <a:t>Vercaode, The Busy Manager's Guide to Open Source Security</a:t>
            </a:r>
            <a:endParaRPr/>
          </a:p>
          <a:p>
            <a:pPr indent="0" lvl="0" marL="0" marR="0" rtl="0" algn="l">
              <a:lnSpc>
                <a:spcPct val="100000"/>
              </a:lnSpc>
              <a:spcBef>
                <a:spcPts val="0"/>
              </a:spcBef>
              <a:spcAft>
                <a:spcPts val="0"/>
              </a:spcAft>
              <a:buNone/>
            </a:pPr>
            <a:br>
              <a:rPr b="0" i="0" lang="en-US" sz="600" u="none" cap="none" strike="noStrike">
                <a:solidFill>
                  <a:srgbClr val="000000"/>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p:txBody>
      </p:sp>
      <p:sp>
        <p:nvSpPr>
          <p:cNvPr id="212" name="Google Shape;212;p3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is huge and universal</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735" name="Google Shape;735;p7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736" name="Google Shape;736;p77"/>
          <p:cNvPicPr preferRelativeResize="0"/>
          <p:nvPr/>
        </p:nvPicPr>
        <p:blipFill>
          <a:blip r:embed="rId4">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graphicFrame>
        <p:nvGraphicFramePr>
          <p:cNvPr id="741" name="Google Shape;741;p78"/>
          <p:cNvGraphicFramePr/>
          <p:nvPr/>
        </p:nvGraphicFramePr>
        <p:xfrm>
          <a:off x="455612" y="750889"/>
          <a:ext cx="3000000" cy="3000000"/>
        </p:xfrm>
        <a:graphic>
          <a:graphicData uri="http://schemas.openxmlformats.org/drawingml/2006/table">
            <a:tbl>
              <a:tblPr>
                <a:noFill/>
                <a:tableStyleId>{59A167C1-25AB-42F7-ADB1-8A44F38EB6C5}</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42" name="Google Shape;742;p7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43" name="Google Shape;743;p7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744" name="Google Shape;744;p7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33"/>
          <p:cNvSpPr txBox="1"/>
          <p:nvPr/>
        </p:nvSpPr>
        <p:spPr>
          <a:xfrm>
            <a:off x="-144938" y="4824450"/>
            <a:ext cx="2862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baseline="30000" i="0" lang="en-US" sz="1000" u="none" cap="none" strike="noStrike">
                <a:solidFill>
                  <a:schemeClr val="dk1"/>
                </a:solidFill>
                <a:latin typeface="Arial"/>
                <a:ea typeface="Arial"/>
                <a:cs typeface="Arial"/>
                <a:sym typeface="Arial"/>
              </a:rPr>
              <a:t>1</a:t>
            </a:r>
            <a:r>
              <a:rPr b="0" i="0" lang="en-US" sz="600" u="none" cap="none" strike="noStrike">
                <a:solidFill>
                  <a:schemeClr val="dk1"/>
                </a:solidFill>
                <a:latin typeface="Arial"/>
                <a:ea typeface="Arial"/>
                <a:cs typeface="Arial"/>
                <a:sym typeface="Arial"/>
              </a:rPr>
              <a:t> Sonatype,</a:t>
            </a:r>
            <a:r>
              <a:rPr lang="en-US" sz="600">
                <a:solidFill>
                  <a:schemeClr val="dk1"/>
                </a:solidFill>
              </a:rPr>
              <a:t> 2020 and </a:t>
            </a:r>
            <a:r>
              <a:rPr b="0" i="0" lang="en-US" sz="600" u="none" cap="none" strike="noStrike">
                <a:solidFill>
                  <a:schemeClr val="dk1"/>
                </a:solidFill>
                <a:latin typeface="Arial"/>
                <a:ea typeface="Arial"/>
                <a:cs typeface="Arial"/>
                <a:sym typeface="Arial"/>
              </a:rPr>
              <a:t>2021 State of the Software Supply Chain</a:t>
            </a:r>
            <a:endParaRPr b="0" i="0" sz="600" u="none" cap="none" strike="noStrike">
              <a:solidFill>
                <a:schemeClr val="dk1"/>
              </a:solidFill>
              <a:latin typeface="Arial"/>
              <a:ea typeface="Arial"/>
              <a:cs typeface="Arial"/>
              <a:sym typeface="Arial"/>
            </a:endParaRPr>
          </a:p>
        </p:txBody>
      </p:sp>
      <p:sp>
        <p:nvSpPr>
          <p:cNvPr id="218" name="Google Shape;218;p33"/>
          <p:cNvSpPr/>
          <p:nvPr/>
        </p:nvSpPr>
        <p:spPr>
          <a:xfrm>
            <a:off x="2902125" y="-12425"/>
            <a:ext cx="5165100" cy="5179200"/>
          </a:xfrm>
          <a:prstGeom prst="donut">
            <a:avLst>
              <a:gd fmla="val 13183"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33"/>
          <p:cNvSpPr/>
          <p:nvPr/>
        </p:nvSpPr>
        <p:spPr>
          <a:xfrm>
            <a:off x="1184549" y="72047"/>
            <a:ext cx="2098200" cy="2098200"/>
          </a:xfrm>
          <a:prstGeom prst="donut">
            <a:avLst>
              <a:gd fmla="val 19649" name="adj"/>
            </a:avLst>
          </a:prstGeom>
          <a:gradFill>
            <a:gsLst>
              <a:gs pos="0">
                <a:srgbClr val="7464A1"/>
              </a:gs>
              <a:gs pos="100000">
                <a:srgbClr val="626BAC"/>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33"/>
          <p:cNvSpPr txBox="1"/>
          <p:nvPr/>
        </p:nvSpPr>
        <p:spPr>
          <a:xfrm>
            <a:off x="4623005" y="1702111"/>
            <a:ext cx="1755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0">
                <a:solidFill>
                  <a:schemeClr val="dk1"/>
                </a:solidFill>
                <a:latin typeface="Open Sans"/>
                <a:ea typeface="Open Sans"/>
                <a:cs typeface="Open Sans"/>
                <a:sym typeface="Open Sans"/>
              </a:rPr>
              <a:t>9</a:t>
            </a:r>
            <a:r>
              <a:rPr b="1" i="0" lang="en-US" sz="6000" u="none" cap="none" strike="noStrike">
                <a:solidFill>
                  <a:schemeClr val="dk1"/>
                </a:solidFill>
                <a:latin typeface="Open Sans"/>
                <a:ea typeface="Open Sans"/>
                <a:cs typeface="Open Sans"/>
                <a:sym typeface="Open Sans"/>
              </a:rPr>
              <a:t>0%</a:t>
            </a:r>
            <a:endParaRPr/>
          </a:p>
        </p:txBody>
      </p:sp>
      <p:sp>
        <p:nvSpPr>
          <p:cNvPr id="221" name="Google Shape;221;p33"/>
          <p:cNvSpPr txBox="1"/>
          <p:nvPr/>
        </p:nvSpPr>
        <p:spPr>
          <a:xfrm>
            <a:off x="1718589" y="725932"/>
            <a:ext cx="1023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200">
                <a:solidFill>
                  <a:schemeClr val="dk1"/>
                </a:solidFill>
                <a:latin typeface="Open Sans"/>
                <a:ea typeface="Open Sans"/>
                <a:cs typeface="Open Sans"/>
                <a:sym typeface="Open Sans"/>
              </a:rPr>
              <a:t>1</a:t>
            </a:r>
            <a:r>
              <a:rPr b="1" i="0" lang="en-US" sz="3200" u="none" cap="none" strike="noStrike">
                <a:solidFill>
                  <a:schemeClr val="dk1"/>
                </a:solidFill>
                <a:latin typeface="Open Sans"/>
                <a:ea typeface="Open Sans"/>
                <a:cs typeface="Open Sans"/>
                <a:sym typeface="Open Sans"/>
              </a:rPr>
              <a:t>0%</a:t>
            </a:r>
            <a:endParaRPr/>
          </a:p>
        </p:txBody>
      </p:sp>
      <p:sp>
        <p:nvSpPr>
          <p:cNvPr id="222" name="Google Shape;222;p33"/>
          <p:cNvSpPr txBox="1"/>
          <p:nvPr/>
        </p:nvSpPr>
        <p:spPr>
          <a:xfrm>
            <a:off x="4020754" y="2606744"/>
            <a:ext cx="29277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7464A1"/>
                </a:solidFill>
                <a:latin typeface="Open Sans"/>
                <a:ea typeface="Open Sans"/>
                <a:cs typeface="Open Sans"/>
                <a:sym typeface="Open Sans"/>
              </a:rPr>
              <a:t>of a modern application’s code base is open source</a:t>
            </a:r>
            <a:r>
              <a:rPr b="1" baseline="30000" lang="en-US" sz="1800">
                <a:solidFill>
                  <a:srgbClr val="7464A1"/>
                </a:solidFill>
                <a:latin typeface="Open Sans"/>
                <a:ea typeface="Open Sans"/>
                <a:cs typeface="Open Sans"/>
                <a:sym typeface="Open Sans"/>
              </a:rPr>
              <a:t>1</a:t>
            </a:r>
            <a:endParaRPr baseline="30000" sz="1200"/>
          </a:p>
        </p:txBody>
      </p:sp>
      <p:sp>
        <p:nvSpPr>
          <p:cNvPr id="223" name="Google Shape;223;p33"/>
          <p:cNvSpPr txBox="1"/>
          <p:nvPr/>
        </p:nvSpPr>
        <p:spPr>
          <a:xfrm>
            <a:off x="1596398" y="1160568"/>
            <a:ext cx="1271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200" u="none" cap="none" strike="noStrike">
                <a:solidFill>
                  <a:srgbClr val="7464A1"/>
                </a:solidFill>
                <a:latin typeface="Open Sans"/>
                <a:ea typeface="Open Sans"/>
                <a:cs typeface="Open Sans"/>
                <a:sym typeface="Open Sans"/>
              </a:rPr>
              <a:t>custom code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4"/>
          <p:cNvPicPr preferRelativeResize="0"/>
          <p:nvPr/>
        </p:nvPicPr>
        <p:blipFill rotWithShape="1">
          <a:blip r:embed="rId3">
            <a:alphaModFix/>
          </a:blip>
          <a:srcRect b="0" l="0" r="0" t="3605"/>
          <a:stretch/>
        </p:blipFill>
        <p:spPr>
          <a:xfrm>
            <a:off x="2801500" y="1246225"/>
            <a:ext cx="6342502" cy="3074715"/>
          </a:xfrm>
          <a:prstGeom prst="rect">
            <a:avLst/>
          </a:prstGeom>
          <a:noFill/>
          <a:ln>
            <a:noFill/>
          </a:ln>
        </p:spPr>
      </p:pic>
      <p:sp>
        <p:nvSpPr>
          <p:cNvPr id="230" name="Google Shape;230;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Your customers are already using open source!</a:t>
            </a:r>
            <a:endParaRPr/>
          </a:p>
        </p:txBody>
      </p:sp>
      <p:sp>
        <p:nvSpPr>
          <p:cNvPr id="231" name="Google Shape;231;p34"/>
          <p:cNvSpPr txBox="1"/>
          <p:nvPr>
            <p:ph idx="1" type="body"/>
          </p:nvPr>
        </p:nvSpPr>
        <p:spPr>
          <a:xfrm>
            <a:off x="317500" y="943425"/>
            <a:ext cx="2484000" cy="35547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US" sz="1900"/>
              <a:t>Open source is prevalent in the financial services industry</a:t>
            </a:r>
            <a:endParaRPr sz="1900"/>
          </a:p>
          <a:p>
            <a:pPr indent="-349250" lvl="0" marL="457200" rtl="0" algn="l">
              <a:spcBef>
                <a:spcPts val="1000"/>
              </a:spcBef>
              <a:spcAft>
                <a:spcPts val="1000"/>
              </a:spcAft>
              <a:buSzPts val="1900"/>
              <a:buChar char="➔"/>
            </a:pPr>
            <a:r>
              <a:rPr lang="en-US" sz="1900"/>
              <a:t>These companies are developing centers of excellence ( open source program offices or OSPOs for using and contributing to open source.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7F7F7F"/>
                </a:solidFill>
              </a:rPr>
              <a:t>Why Open Source for mainframe?</a:t>
            </a:r>
            <a:endParaRPr>
              <a:solidFill>
                <a:srgbClr val="7F7F7F"/>
              </a:solidFill>
            </a:endParaRPr>
          </a:p>
          <a:p>
            <a:pPr indent="0" lvl="0" marL="0" rtl="0" algn="l">
              <a:spcBef>
                <a:spcPts val="0"/>
              </a:spcBef>
              <a:spcAft>
                <a:spcPts val="0"/>
              </a:spcAft>
              <a:buNone/>
            </a:pPr>
            <a:r>
              <a:t/>
            </a:r>
            <a:endParaRPr>
              <a:solidFill>
                <a:srgbClr val="7F7F7F"/>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accelerates innovation</a:t>
            </a:r>
            <a:endParaRPr>
              <a:solidFill>
                <a:srgbClr val="7F7F7F"/>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is (more) secure</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Why is open source more secure?</a:t>
            </a:r>
            <a:endParaRPr/>
          </a:p>
        </p:txBody>
      </p:sp>
      <p:sp>
        <p:nvSpPr>
          <p:cNvPr id="244" name="Google Shape;244;p3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Font typeface="Gill Sans"/>
              <a:buAutoNum type="arabicPeriod"/>
            </a:pPr>
            <a:r>
              <a:rPr lang="en-US"/>
              <a:t>Many more eyes are looking to find and fix problems.</a:t>
            </a:r>
            <a:endParaRPr/>
          </a:p>
          <a:p>
            <a:pPr indent="-355600" lvl="0" marL="457200" rtl="0" algn="l">
              <a:spcBef>
                <a:spcPts val="1000"/>
              </a:spcBef>
              <a:spcAft>
                <a:spcPts val="0"/>
              </a:spcAft>
              <a:buSzPts val="2000"/>
              <a:buFont typeface="Gill Sans"/>
              <a:buAutoNum type="arabicPeriod"/>
            </a:pPr>
            <a:r>
              <a:rPr lang="en-US"/>
              <a:t>Open source projects fix vulnerabilities and release patches and new versions a lot faster.</a:t>
            </a:r>
            <a:endParaRPr/>
          </a:p>
          <a:p>
            <a:pPr indent="-355600" lvl="0" marL="457200" rtl="0" algn="l">
              <a:spcBef>
                <a:spcPts val="1000"/>
              </a:spcBef>
              <a:spcAft>
                <a:spcPts val="0"/>
              </a:spcAft>
              <a:buSzPts val="2000"/>
              <a:buFont typeface="Gill Sans"/>
              <a:buAutoNum type="arabicPeriod"/>
            </a:pPr>
            <a:r>
              <a:rPr lang="en-US"/>
              <a:t>Practically all commercial software uses a healthy chunk of open source, but in many cases it is not appropriately managed.</a:t>
            </a:r>
            <a:endParaRPr/>
          </a:p>
          <a:p>
            <a:pPr indent="0" lvl="0" marL="0" rtl="0" algn="l">
              <a:spcBef>
                <a:spcPts val="1000"/>
              </a:spcBef>
              <a:spcAft>
                <a:spcPts val="0"/>
              </a:spcAft>
              <a:buNone/>
            </a:pPr>
            <a:r>
              <a:t/>
            </a:r>
            <a:endParaRPr/>
          </a:p>
          <a:p>
            <a:pPr indent="0" lvl="0" marL="0" rtl="0" algn="l">
              <a:spcBef>
                <a:spcPts val="400"/>
              </a:spcBef>
              <a:spcAft>
                <a:spcPts val="0"/>
              </a:spcAft>
              <a:buNone/>
            </a:pPr>
            <a:r>
              <a:rPr lang="en-US" sz="1500"/>
              <a:t>Source: </a:t>
            </a:r>
            <a:r>
              <a:rPr lang="en-US" sz="1500" u="sng">
                <a:solidFill>
                  <a:schemeClr val="hlink"/>
                </a:solidFill>
                <a:hlinkClick r:id="rId3"/>
              </a:rPr>
              <a:t>https://www.whitesourcesoftware.com/resources/blog/3-reasons-why-open-source-is-safer-than-commercial-software/</a:t>
            </a:r>
            <a:r>
              <a:rPr lang="en-US" sz="1500"/>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